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34"/>
  </p:notesMasterIdLst>
  <p:handoutMasterIdLst>
    <p:handoutMasterId r:id="rId35"/>
  </p:handoutMasterIdLst>
  <p:sldIdLst>
    <p:sldId id="256" r:id="rId2"/>
    <p:sldId id="405" r:id="rId3"/>
    <p:sldId id="338" r:id="rId4"/>
    <p:sldId id="401" r:id="rId5"/>
    <p:sldId id="257" r:id="rId6"/>
    <p:sldId id="339" r:id="rId7"/>
    <p:sldId id="259" r:id="rId8"/>
    <p:sldId id="374" r:id="rId9"/>
    <p:sldId id="260" r:id="rId10"/>
    <p:sldId id="328" r:id="rId11"/>
    <p:sldId id="262" r:id="rId12"/>
    <p:sldId id="376" r:id="rId13"/>
    <p:sldId id="377" r:id="rId14"/>
    <p:sldId id="378" r:id="rId15"/>
    <p:sldId id="379" r:id="rId16"/>
    <p:sldId id="391" r:id="rId17"/>
    <p:sldId id="264" r:id="rId18"/>
    <p:sldId id="396" r:id="rId19"/>
    <p:sldId id="395" r:id="rId20"/>
    <p:sldId id="407" r:id="rId21"/>
    <p:sldId id="406" r:id="rId22"/>
    <p:sldId id="312" r:id="rId23"/>
    <p:sldId id="313" r:id="rId24"/>
    <p:sldId id="314" r:id="rId25"/>
    <p:sldId id="321" r:id="rId26"/>
    <p:sldId id="333" r:id="rId27"/>
    <p:sldId id="323" r:id="rId28"/>
    <p:sldId id="387" r:id="rId29"/>
    <p:sldId id="399" r:id="rId30"/>
    <p:sldId id="350" r:id="rId31"/>
    <p:sldId id="403" r:id="rId32"/>
    <p:sldId id="402" r:id="rId33"/>
  </p:sldIdLst>
  <p:sldSz cx="9144000" cy="6858000" type="screen4x3"/>
  <p:notesSz cx="68580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2" clrIdx="0"/>
  <p:cmAuthor id="1" name="Amanda"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2177" autoAdjust="0"/>
    <p:restoredTop sz="76750" autoAdjust="0"/>
  </p:normalViewPr>
  <p:slideViewPr>
    <p:cSldViewPr>
      <p:cViewPr varScale="1">
        <p:scale>
          <a:sx n="59" d="100"/>
          <a:sy n="59" d="100"/>
        </p:scale>
        <p:origin x="2046" y="72"/>
      </p:cViewPr>
      <p:guideLst>
        <p:guide orient="horz" pos="2160"/>
        <p:guide pos="2880"/>
      </p:guideLst>
    </p:cSldViewPr>
  </p:slideViewPr>
  <p:outlineViewPr>
    <p:cViewPr>
      <p:scale>
        <a:sx n="33" d="100"/>
        <a:sy n="33" d="100"/>
      </p:scale>
      <p:origin x="0" y="24162"/>
    </p:cViewPr>
  </p:outlineViewPr>
  <p:notesTextViewPr>
    <p:cViewPr>
      <p:scale>
        <a:sx n="1" d="1"/>
        <a:sy n="1" d="1"/>
      </p:scale>
      <p:origin x="0" y="0"/>
    </p:cViewPr>
  </p:notesTextViewPr>
  <p:sorterViewPr>
    <p:cViewPr>
      <p:scale>
        <a:sx n="100" d="100"/>
        <a:sy n="100" d="100"/>
      </p:scale>
      <p:origin x="0" y="-7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72108" cy="464979"/>
          </a:xfrm>
          <a:prstGeom prst="rect">
            <a:avLst/>
          </a:prstGeom>
        </p:spPr>
        <p:txBody>
          <a:bodyPr vert="horz" lIns="88999" tIns="44499" rIns="88999" bIns="44499" rtlCol="0"/>
          <a:lstStyle>
            <a:lvl1pPr algn="l">
              <a:defRPr sz="1200"/>
            </a:lvl1pPr>
          </a:lstStyle>
          <a:p>
            <a:endParaRPr lang="en-US"/>
          </a:p>
        </p:txBody>
      </p:sp>
      <p:sp>
        <p:nvSpPr>
          <p:cNvPr id="3" name="Date Placeholder 2"/>
          <p:cNvSpPr>
            <a:spLocks noGrp="1"/>
          </p:cNvSpPr>
          <p:nvPr>
            <p:ph type="dt" sz="quarter" idx="1"/>
          </p:nvPr>
        </p:nvSpPr>
        <p:spPr>
          <a:xfrm>
            <a:off x="3884360" y="5"/>
            <a:ext cx="2972108" cy="464979"/>
          </a:xfrm>
          <a:prstGeom prst="rect">
            <a:avLst/>
          </a:prstGeom>
        </p:spPr>
        <p:txBody>
          <a:bodyPr vert="horz" lIns="88999" tIns="44499" rIns="88999" bIns="44499" rtlCol="0"/>
          <a:lstStyle>
            <a:lvl1pPr algn="r">
              <a:defRPr sz="1200"/>
            </a:lvl1pPr>
          </a:lstStyle>
          <a:p>
            <a:fld id="{59D45223-C361-463C-A745-1F1227041E21}" type="datetimeFigureOut">
              <a:rPr lang="en-US" smtClean="0"/>
              <a:t>8/8/2018</a:t>
            </a:fld>
            <a:endParaRPr lang="en-US"/>
          </a:p>
        </p:txBody>
      </p:sp>
      <p:sp>
        <p:nvSpPr>
          <p:cNvPr id="4" name="Footer Placeholder 3"/>
          <p:cNvSpPr>
            <a:spLocks noGrp="1"/>
          </p:cNvSpPr>
          <p:nvPr>
            <p:ph type="ftr" sz="quarter" idx="2"/>
          </p:nvPr>
        </p:nvSpPr>
        <p:spPr>
          <a:xfrm>
            <a:off x="5" y="8829856"/>
            <a:ext cx="2972108" cy="464979"/>
          </a:xfrm>
          <a:prstGeom prst="rect">
            <a:avLst/>
          </a:prstGeom>
        </p:spPr>
        <p:txBody>
          <a:bodyPr vert="horz" lIns="88999" tIns="44499" rIns="88999" bIns="44499" rtlCol="0" anchor="b"/>
          <a:lstStyle>
            <a:lvl1pPr algn="l">
              <a:defRPr sz="1200"/>
            </a:lvl1pPr>
          </a:lstStyle>
          <a:p>
            <a:endParaRPr lang="en-US"/>
          </a:p>
        </p:txBody>
      </p:sp>
      <p:sp>
        <p:nvSpPr>
          <p:cNvPr id="5" name="Slide Number Placeholder 4"/>
          <p:cNvSpPr>
            <a:spLocks noGrp="1"/>
          </p:cNvSpPr>
          <p:nvPr>
            <p:ph type="sldNum" sz="quarter" idx="3"/>
          </p:nvPr>
        </p:nvSpPr>
        <p:spPr>
          <a:xfrm>
            <a:off x="3884360" y="8829856"/>
            <a:ext cx="2972108" cy="464979"/>
          </a:xfrm>
          <a:prstGeom prst="rect">
            <a:avLst/>
          </a:prstGeom>
        </p:spPr>
        <p:txBody>
          <a:bodyPr vert="horz" lIns="88999" tIns="44499" rIns="88999" bIns="44499" rtlCol="0" anchor="b"/>
          <a:lstStyle>
            <a:lvl1pPr algn="r">
              <a:defRPr sz="1200"/>
            </a:lvl1pPr>
          </a:lstStyle>
          <a:p>
            <a:fld id="{090164B1-7529-4B32-937A-58A6270FD420}" type="slidenum">
              <a:rPr lang="en-US" smtClean="0"/>
              <a:t>‹#›</a:t>
            </a:fld>
            <a:endParaRPr lang="en-US"/>
          </a:p>
        </p:txBody>
      </p:sp>
    </p:spTree>
    <p:extLst>
      <p:ext uri="{BB962C8B-B14F-4D97-AF65-F5344CB8AC3E}">
        <p14:creationId xmlns:p14="http://schemas.microsoft.com/office/powerpoint/2010/main" val="2187588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1"/>
            <a:ext cx="2971121" cy="464740"/>
          </a:xfrm>
          <a:prstGeom prst="rect">
            <a:avLst/>
          </a:prstGeom>
          <a:noFill/>
          <a:ln>
            <a:noFill/>
          </a:ln>
        </p:spPr>
        <p:txBody>
          <a:bodyPr lIns="88984" tIns="88984" rIns="88984" bIns="88984"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5319" y="1"/>
            <a:ext cx="2971121" cy="464740"/>
          </a:xfrm>
          <a:prstGeom prst="rect">
            <a:avLst/>
          </a:prstGeom>
          <a:noFill/>
          <a:ln>
            <a:noFill/>
          </a:ln>
        </p:spPr>
        <p:txBody>
          <a:bodyPr lIns="88984" tIns="88984" rIns="88984" bIns="88984"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644" y="4415841"/>
            <a:ext cx="5486713" cy="4182659"/>
          </a:xfrm>
          <a:prstGeom prst="rect">
            <a:avLst/>
          </a:prstGeom>
          <a:noFill/>
          <a:ln>
            <a:noFill/>
          </a:ln>
        </p:spPr>
        <p:txBody>
          <a:bodyPr lIns="88984" tIns="88984" rIns="88984" bIns="88984"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1" y="8830062"/>
            <a:ext cx="2971121" cy="464740"/>
          </a:xfrm>
          <a:prstGeom prst="rect">
            <a:avLst/>
          </a:prstGeom>
          <a:noFill/>
          <a:ln>
            <a:noFill/>
          </a:ln>
        </p:spPr>
        <p:txBody>
          <a:bodyPr lIns="88984" tIns="88984" rIns="88984" bIns="88984"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5319" y="8830062"/>
            <a:ext cx="2971121" cy="464740"/>
          </a:xfrm>
          <a:prstGeom prst="rect">
            <a:avLst/>
          </a:prstGeom>
          <a:noFill/>
          <a:ln>
            <a:noFill/>
          </a:ln>
        </p:spPr>
        <p:txBody>
          <a:bodyPr lIns="88984" tIns="88984" rIns="88984" bIns="88984"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26743213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rtl="0"/>
            <a:r>
              <a:rPr lang="en-US" sz="1200" kern="1200" dirty="0">
                <a:solidFill>
                  <a:schemeClr val="tx1"/>
                </a:solidFill>
                <a:effectLst/>
                <a:latin typeface="+mn-lt"/>
                <a:ea typeface="+mn-ea"/>
                <a:cs typeface="+mn-cs"/>
              </a:rPr>
              <a:t>Greetings!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My name is Sharon Brennan. I am a faculty member at the University of Kentucky</a:t>
            </a:r>
            <a:r>
              <a:rPr lang="en-US" sz="1200" kern="1200" baseline="0" dirty="0">
                <a:solidFill>
                  <a:schemeClr val="tx1"/>
                </a:solidFill>
                <a:effectLst/>
                <a:latin typeface="+mn-lt"/>
                <a:ea typeface="+mn-ea"/>
                <a:cs typeface="+mn-cs"/>
              </a:rPr>
              <a:t> and a member of the committee that produced</a:t>
            </a:r>
            <a:r>
              <a:rPr lang="en-US" sz="1200" kern="1200" dirty="0">
                <a:solidFill>
                  <a:schemeClr val="tx1"/>
                </a:solidFill>
                <a:effectLst/>
                <a:latin typeface="+mn-lt"/>
                <a:ea typeface="+mn-ea"/>
                <a:cs typeface="+mn-cs"/>
              </a:rPr>
              <a:t> the training</a:t>
            </a:r>
            <a:r>
              <a:rPr lang="en-US" sz="1200" kern="1200" baseline="0" dirty="0">
                <a:solidFill>
                  <a:schemeClr val="tx1"/>
                </a:solidFill>
                <a:effectLst/>
                <a:latin typeface="+mn-lt"/>
                <a:ea typeface="+mn-ea"/>
                <a:cs typeface="+mn-cs"/>
              </a:rPr>
              <a:t> mandated by the regulation governing admission, placement and supervision in student teaching. On behalf of the committee, I am pleased to welcome you to the training which is designed to prepare you for your supervisory role</a:t>
            </a:r>
            <a:r>
              <a:rPr lang="en-US" sz="1200" kern="1200" dirty="0">
                <a:solidFill>
                  <a:schemeClr val="tx1"/>
                </a:solidFill>
                <a:effectLst/>
                <a:latin typeface="+mn-lt"/>
                <a:ea typeface="+mn-ea"/>
                <a:cs typeface="+mn-cs"/>
              </a:rPr>
              <a:t>. The</a:t>
            </a:r>
            <a:r>
              <a:rPr lang="en-US" sz="1200" kern="1200" baseline="0" dirty="0">
                <a:solidFill>
                  <a:schemeClr val="tx1"/>
                </a:solidFill>
                <a:effectLst/>
                <a:latin typeface="+mn-lt"/>
                <a:ea typeface="+mn-ea"/>
                <a:cs typeface="+mn-cs"/>
              </a:rPr>
              <a:t> module you are about to complete is one of</a:t>
            </a:r>
            <a:r>
              <a:rPr lang="en-US" sz="1200" kern="1200" dirty="0">
                <a:solidFill>
                  <a:schemeClr val="tx1"/>
                </a:solidFill>
                <a:effectLst/>
                <a:latin typeface="+mn-lt"/>
                <a:ea typeface="+mn-ea"/>
                <a:cs typeface="+mn-cs"/>
              </a:rPr>
              <a:t> two that all new student teaching supervisors – both cooperating teachers and university supervisors – </a:t>
            </a:r>
            <a:r>
              <a:rPr lang="en-US" sz="1200" b="1"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complete before beginning their work supporting and assessing student</a:t>
            </a:r>
            <a:r>
              <a:rPr lang="en-US" sz="1200" kern="1200" baseline="0" dirty="0">
                <a:solidFill>
                  <a:schemeClr val="tx1"/>
                </a:solidFill>
                <a:effectLst/>
                <a:latin typeface="+mn-lt"/>
                <a:ea typeface="+mn-ea"/>
                <a:cs typeface="+mn-cs"/>
              </a:rPr>
              <a:t> teachers’</a:t>
            </a:r>
            <a:r>
              <a:rPr lang="en-US" sz="1200" kern="1200" dirty="0">
                <a:solidFill>
                  <a:schemeClr val="tx1"/>
                </a:solidFill>
                <a:effectLst/>
                <a:latin typeface="+mn-lt"/>
                <a:ea typeface="+mn-ea"/>
                <a:cs typeface="+mn-cs"/>
              </a:rPr>
              <a:t> growth.  The</a:t>
            </a:r>
            <a:r>
              <a:rPr lang="en-US" sz="1200" kern="1200" baseline="0" dirty="0">
                <a:solidFill>
                  <a:schemeClr val="tx1"/>
                </a:solidFill>
                <a:effectLst/>
                <a:latin typeface="+mn-lt"/>
                <a:ea typeface="+mn-ea"/>
                <a:cs typeface="+mn-cs"/>
              </a:rPr>
              <a:t> other module consists of a short quiz completed through the Edmodo.com website. </a:t>
            </a:r>
          </a:p>
          <a:p>
            <a:pPr rtl="0"/>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We</a:t>
            </a:r>
            <a:r>
              <a:rPr lang="en-US" sz="1200" kern="1200" baseline="0" dirty="0">
                <a:solidFill>
                  <a:schemeClr val="tx1"/>
                </a:solidFill>
                <a:latin typeface="+mn-lt"/>
                <a:ea typeface="+mn-ea"/>
                <a:cs typeface="+mn-cs"/>
              </a:rPr>
              <a:t> hope you will find the training helpful as you prepare to work with a student teacher for the first time. We ask that, as you review the </a:t>
            </a:r>
            <a:r>
              <a:rPr lang="en-US" sz="1200" kern="1200" baseline="0" dirty="0" smtClean="0">
                <a:solidFill>
                  <a:schemeClr val="tx1"/>
                </a:solidFill>
                <a:latin typeface="+mn-lt"/>
                <a:ea typeface="+mn-ea"/>
                <a:cs typeface="+mn-cs"/>
              </a:rPr>
              <a:t>material in the module, </a:t>
            </a:r>
            <a:r>
              <a:rPr lang="en-US" sz="1200" kern="1200" baseline="0" dirty="0">
                <a:solidFill>
                  <a:schemeClr val="tx1"/>
                </a:solidFill>
                <a:latin typeface="+mn-lt"/>
                <a:ea typeface="+mn-ea"/>
                <a:cs typeface="+mn-cs"/>
              </a:rPr>
              <a:t>you make note of ideas about ways to support, guide and assess the student teacher with whom you will soon be working and also make note of questions to ask the EPP student teaching coordinator at the university where you are affiliated once you begin working together. </a:t>
            </a:r>
          </a:p>
          <a:p>
            <a:endParaRPr lang="en-US" sz="1200" kern="1200" baseline="0" dirty="0">
              <a:solidFill>
                <a:schemeClr val="tx1"/>
              </a:solidFill>
              <a:latin typeface="+mn-lt"/>
              <a:ea typeface="+mn-ea"/>
              <a:cs typeface="+mn-cs"/>
            </a:endParaRPr>
          </a:p>
        </p:txBody>
      </p:sp>
      <p:sp>
        <p:nvSpPr>
          <p:cNvPr id="106" name="Shape 106"/>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190427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baseline="0" dirty="0"/>
              <a:t>One of the most effective ways to </a:t>
            </a:r>
            <a:r>
              <a:rPr lang="en-US" baseline="0" dirty="0" smtClean="0"/>
              <a:t>assess </a:t>
            </a:r>
            <a:r>
              <a:rPr lang="en-US" baseline="0" dirty="0"/>
              <a:t>the success of a student teacher is to see his or her impact on the growth of each student he/she touches through their teaching, assessments, feedback, support, and building relationships with their students. This point cannot be overstated; it represents the heart of teaching and thus supervision. </a:t>
            </a:r>
            <a:endParaRPr dirty="0"/>
          </a:p>
        </p:txBody>
      </p:sp>
      <p:sp>
        <p:nvSpPr>
          <p:cNvPr id="124" name="Shape 124"/>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417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r>
              <a:rPr lang="en-US" sz="1800" dirty="0" smtClean="0"/>
              <a:t>Now, let’s look at the roles and responsibilities of each member of the triad – the</a:t>
            </a:r>
            <a:r>
              <a:rPr lang="en-US" sz="1800" baseline="0" dirty="0" smtClean="0"/>
              <a:t> cooperating teacher who serves as the  teacher and supervisor in the P-12 classroom, the university supervisor who represents the EPP and liaison between the CT and ST and the student teacher who is developing expertise</a:t>
            </a:r>
            <a:r>
              <a:rPr lang="en-US" sz="1800" dirty="0" smtClean="0"/>
              <a:t>.</a:t>
            </a:r>
          </a:p>
          <a:p>
            <a:endParaRPr lang="en-US" sz="1800" dirty="0"/>
          </a:p>
          <a:p>
            <a:pPr>
              <a:buNone/>
            </a:pPr>
            <a:r>
              <a:rPr lang="en-US" sz="1800" dirty="0" smtClean="0"/>
              <a:t>Detailed</a:t>
            </a:r>
            <a:r>
              <a:rPr lang="en-US" sz="1800" baseline="0" dirty="0" smtClean="0"/>
              <a:t> </a:t>
            </a:r>
            <a:r>
              <a:rPr lang="en-US" sz="1800" baseline="0" dirty="0"/>
              <a:t>descriptions</a:t>
            </a:r>
            <a:r>
              <a:rPr lang="en-US" sz="1800" dirty="0"/>
              <a:t> </a:t>
            </a:r>
            <a:r>
              <a:rPr lang="en-US" sz="1800" dirty="0" smtClean="0"/>
              <a:t>the </a:t>
            </a:r>
            <a:r>
              <a:rPr lang="en-US" sz="1800" dirty="0"/>
              <a:t>roles and </a:t>
            </a:r>
            <a:r>
              <a:rPr lang="en-US" sz="1800" dirty="0" smtClean="0"/>
              <a:t>responsibilities of each of these professional partners can be found</a:t>
            </a:r>
            <a:r>
              <a:rPr lang="en-US" sz="1800" baseline="0" dirty="0" smtClean="0"/>
              <a:t> in the </a:t>
            </a:r>
            <a:r>
              <a:rPr lang="en-US" sz="1800" dirty="0" smtClean="0"/>
              <a:t>handbook published</a:t>
            </a:r>
            <a:r>
              <a:rPr lang="en-US" sz="1800" baseline="0" dirty="0" smtClean="0"/>
              <a:t> by</a:t>
            </a:r>
            <a:r>
              <a:rPr lang="en-US" sz="1800" dirty="0" smtClean="0"/>
              <a:t> each EPP </a:t>
            </a:r>
            <a:r>
              <a:rPr lang="en-US" sz="1800" dirty="0"/>
              <a:t>which can be found on </a:t>
            </a:r>
            <a:r>
              <a:rPr lang="en-US" sz="1800" dirty="0" smtClean="0"/>
              <a:t>that that</a:t>
            </a:r>
            <a:r>
              <a:rPr lang="en-US" sz="1800" baseline="0" dirty="0" smtClean="0"/>
              <a:t> </a:t>
            </a:r>
            <a:r>
              <a:rPr lang="en-US" sz="1800" baseline="0" dirty="0"/>
              <a:t>university’s</a:t>
            </a:r>
            <a:r>
              <a:rPr lang="en-US" sz="1800" dirty="0"/>
              <a:t> website.   </a:t>
            </a:r>
            <a:r>
              <a:rPr lang="en-US" sz="1800" b="1" dirty="0" smtClean="0"/>
              <a:t>Please be sure to review</a:t>
            </a:r>
            <a:r>
              <a:rPr lang="en-US" sz="1800" b="1" baseline="0" dirty="0" smtClean="0"/>
              <a:t> the handbook for the EPP with which you are affiliated when you begin working with the student teacher. </a:t>
            </a:r>
            <a:endParaRPr lang="en-US" sz="1800" b="1" dirty="0"/>
          </a:p>
          <a:p>
            <a:endParaRPr lang="en-US" sz="1800" dirty="0"/>
          </a:p>
          <a:p>
            <a:pPr>
              <a:buNone/>
            </a:pPr>
            <a:r>
              <a:rPr lang="en-US" sz="1800" baseline="0" dirty="0" smtClean="0"/>
              <a:t>With that understanding in mind, </a:t>
            </a:r>
            <a:r>
              <a:rPr lang="en-US" sz="1800" baseline="0" dirty="0"/>
              <a:t>we </a:t>
            </a:r>
            <a:r>
              <a:rPr lang="en-US" sz="1800" baseline="0" dirty="0" smtClean="0"/>
              <a:t>now want </a:t>
            </a:r>
            <a:r>
              <a:rPr lang="en-US" sz="1800" baseline="0" dirty="0"/>
              <a:t>to briefly review</a:t>
            </a:r>
            <a:r>
              <a:rPr lang="en-US" sz="1800" dirty="0"/>
              <a:t> </a:t>
            </a:r>
            <a:r>
              <a:rPr lang="en-US" sz="1800" dirty="0" smtClean="0"/>
              <a:t>the basic</a:t>
            </a:r>
            <a:r>
              <a:rPr lang="en-US" sz="1800" baseline="0" dirty="0" smtClean="0"/>
              <a:t> responsibilities related to </a:t>
            </a:r>
            <a:r>
              <a:rPr lang="en-US" sz="1800" dirty="0" smtClean="0"/>
              <a:t>each</a:t>
            </a:r>
            <a:r>
              <a:rPr lang="en-US" sz="1800" baseline="0" dirty="0" smtClean="0"/>
              <a:t> member of the student teaching triad</a:t>
            </a:r>
            <a:r>
              <a:rPr lang="en-US" sz="1800" dirty="0" smtClean="0"/>
              <a:t> </a:t>
            </a:r>
            <a:r>
              <a:rPr lang="en-US" sz="1800" dirty="0"/>
              <a:t>here</a:t>
            </a:r>
            <a:r>
              <a:rPr lang="en-US" sz="1800" dirty="0" smtClean="0"/>
              <a:t>.</a:t>
            </a:r>
          </a:p>
          <a:p>
            <a:pPr>
              <a:buNone/>
            </a:pPr>
            <a:endParaRPr lang="en-US" sz="1800" dirty="0" smtClean="0"/>
          </a:p>
          <a:p>
            <a:endParaRPr lang="en-US" sz="1800" dirty="0"/>
          </a:p>
          <a:p>
            <a:endParaRPr lang="en-US" sz="1800" dirty="0"/>
          </a:p>
        </p:txBody>
      </p:sp>
      <p:sp>
        <p:nvSpPr>
          <p:cNvPr id="148" name="Shape 148"/>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019058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r>
              <a:rPr lang="en-US" sz="1800" dirty="0"/>
              <a:t>As you consider the critical responsibilities listed here, think about</a:t>
            </a:r>
            <a:r>
              <a:rPr lang="en-US" sz="1800" baseline="0" dirty="0"/>
              <a:t> how they will be enacted. Also, think about other key responsibilities associated with this role. </a:t>
            </a:r>
            <a:endParaRPr lang="en-US" sz="1800" dirty="0"/>
          </a:p>
        </p:txBody>
      </p:sp>
      <p:sp>
        <p:nvSpPr>
          <p:cNvPr id="148" name="Shape 148"/>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295817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As you consider the critical responsibilities listed here, think about</a:t>
            </a:r>
            <a:r>
              <a:rPr lang="en-US" sz="1800" baseline="0" dirty="0"/>
              <a:t> how they will be enacted. Also, think about other key responsibilities associated with this role. </a:t>
            </a:r>
            <a:endParaRPr lang="en-US" sz="1800" dirty="0"/>
          </a:p>
          <a:p>
            <a:endParaRPr lang="en-US" sz="1800" dirty="0"/>
          </a:p>
          <a:p>
            <a:endParaRPr lang="en-US" sz="1800" dirty="0"/>
          </a:p>
        </p:txBody>
      </p:sp>
      <p:sp>
        <p:nvSpPr>
          <p:cNvPr id="148" name="Shape 148"/>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4170970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As you consider the critical responsibilities listed here, think about</a:t>
            </a:r>
            <a:r>
              <a:rPr lang="en-US" sz="1800" baseline="0" dirty="0"/>
              <a:t> how they will be enacted. Also, think about other key responsibilities associated with this role. </a:t>
            </a:r>
            <a:endParaRPr lang="en-US" sz="1800" dirty="0"/>
          </a:p>
          <a:p>
            <a:endParaRPr lang="en-US" sz="1800" dirty="0"/>
          </a:p>
          <a:p>
            <a:endParaRPr lang="en-US" sz="1800" dirty="0"/>
          </a:p>
        </p:txBody>
      </p:sp>
      <p:sp>
        <p:nvSpPr>
          <p:cNvPr id="148" name="Shape 148"/>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2000551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r>
              <a:rPr lang="en-US" sz="1800" baseline="0" dirty="0" smtClean="0"/>
              <a:t>Effective teaching is grounded in </a:t>
            </a:r>
            <a:r>
              <a:rPr lang="en-US" sz="1800" baseline="0" dirty="0"/>
              <a:t>best practices - practices </a:t>
            </a:r>
            <a:r>
              <a:rPr lang="en-US" sz="1800" baseline="0" dirty="0" smtClean="0"/>
              <a:t>drawn from </a:t>
            </a:r>
            <a:r>
              <a:rPr lang="en-US" sz="1800" baseline="0" dirty="0"/>
              <a:t>research evidence </a:t>
            </a:r>
            <a:r>
              <a:rPr lang="en-US" sz="1800" baseline="0" dirty="0" smtClean="0"/>
              <a:t>that informs </a:t>
            </a:r>
            <a:r>
              <a:rPr lang="en-US" sz="1800" baseline="0" dirty="0"/>
              <a:t>planning, teaching, assessing, and providing feedback.  The conversations each and everyday of student teaching between the cooperating teacher and the student teacher should always be rooted in these practices. Let’s take a quick look </a:t>
            </a:r>
            <a:r>
              <a:rPr lang="en-US" sz="1800" baseline="0" dirty="0" smtClean="0"/>
              <a:t>at </a:t>
            </a:r>
            <a:r>
              <a:rPr lang="en-US" sz="1800" baseline="0" dirty="0"/>
              <a:t>these practices </a:t>
            </a:r>
            <a:r>
              <a:rPr lang="en-US" sz="1800" baseline="0" dirty="0" smtClean="0"/>
              <a:t>and their roots.</a:t>
            </a:r>
            <a:endParaRPr lang="en-US" sz="1800" dirty="0"/>
          </a:p>
        </p:txBody>
      </p:sp>
      <p:sp>
        <p:nvSpPr>
          <p:cNvPr id="185" name="Shape 185"/>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85065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High-leverage Practices and Evidence-based Practices have been drawn from the </a:t>
            </a:r>
            <a:r>
              <a:rPr lang="en-US" i="1" dirty="0" smtClean="0"/>
              <a:t>Collaboration for Effective Educator Development, Accountability and Reform (CEEDAR) </a:t>
            </a:r>
            <a:r>
              <a:rPr lang="en-US" dirty="0" smtClean="0"/>
              <a:t>initiative which </a:t>
            </a:r>
            <a:r>
              <a:rPr lang="en-US" baseline="0" dirty="0" smtClean="0"/>
              <a:t>has </a:t>
            </a:r>
            <a:r>
              <a:rPr lang="en-US" baseline="0" dirty="0"/>
              <a:t>involved</a:t>
            </a:r>
            <a:r>
              <a:rPr lang="en-US" dirty="0"/>
              <a:t> extensive </a:t>
            </a:r>
            <a:r>
              <a:rPr lang="en-US" dirty="0" smtClean="0"/>
              <a:t>research. </a:t>
            </a:r>
            <a:r>
              <a:rPr lang="en-US" i="1" dirty="0"/>
              <a:t>CEEDAR </a:t>
            </a:r>
            <a:r>
              <a:rPr lang="en-US" dirty="0"/>
              <a:t>helps </a:t>
            </a:r>
            <a:r>
              <a:rPr lang="en-US" dirty="0" smtClean="0"/>
              <a:t>EPPs</a:t>
            </a:r>
            <a:r>
              <a:rPr lang="en-US" baseline="0" dirty="0" smtClean="0"/>
              <a:t> and policy making agencies </a:t>
            </a:r>
            <a:r>
              <a:rPr lang="en-US" baseline="0" dirty="0"/>
              <a:t>in </a:t>
            </a:r>
            <a:r>
              <a:rPr lang="en-US" baseline="0" dirty="0" smtClean="0"/>
              <a:t>states </a:t>
            </a:r>
            <a:r>
              <a:rPr lang="en-US" baseline="0" dirty="0"/>
              <a:t>across the </a:t>
            </a:r>
            <a:r>
              <a:rPr lang="en-US" baseline="0" dirty="0" smtClean="0"/>
              <a:t>nation</a:t>
            </a:r>
            <a:r>
              <a:rPr lang="en-US" dirty="0" smtClean="0"/>
              <a:t> </a:t>
            </a:r>
            <a:r>
              <a:rPr lang="en-US" dirty="0"/>
              <a:t>revise licensure standards to align with reforms, refine </a:t>
            </a:r>
            <a:r>
              <a:rPr lang="en-US" dirty="0" smtClean="0"/>
              <a:t>performance </a:t>
            </a:r>
            <a:r>
              <a:rPr lang="en-US" dirty="0"/>
              <a:t>evaluation systems, and realign policy structures and professional learning systems. In partnership with the Council for Exceptional Children (CEC), CEEDAR has developed and published a set of high-leverage practices (HLPs) </a:t>
            </a:r>
            <a:r>
              <a:rPr lang="en-US" dirty="0" smtClean="0"/>
              <a:t>appropriate for supervising</a:t>
            </a:r>
            <a:r>
              <a:rPr lang="en-US" baseline="0" dirty="0" smtClean="0"/>
              <a:t> </a:t>
            </a:r>
            <a:r>
              <a:rPr lang="en-US" dirty="0" smtClean="0"/>
              <a:t>teacher </a:t>
            </a:r>
            <a:r>
              <a:rPr lang="en-US" dirty="0"/>
              <a:t>candidates</a:t>
            </a:r>
            <a:r>
              <a:rPr lang="en-US" dirty="0" smtClean="0"/>
              <a:t>. We encourage you to checkout the </a:t>
            </a:r>
            <a:r>
              <a:rPr lang="en-US" i="1" dirty="0" smtClean="0"/>
              <a:t>CEEDAR</a:t>
            </a:r>
            <a:r>
              <a:rPr lang="en-US" dirty="0" smtClean="0"/>
              <a:t> website by </a:t>
            </a:r>
            <a:r>
              <a:rPr lang="en-US" dirty="0" smtClean="0"/>
              <a:t>referencing </a:t>
            </a:r>
            <a:r>
              <a:rPr lang="en-US" dirty="0" smtClean="0"/>
              <a:t>the link</a:t>
            </a:r>
            <a:r>
              <a:rPr lang="en-US" baseline="0" dirty="0" smtClean="0"/>
              <a:t> on this slide.</a:t>
            </a:r>
            <a:endParaRPr lang="en-US" dirty="0"/>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81023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1"/>
            <a:ext cx="5486400" cy="4086958"/>
          </a:xfrm>
        </p:spPr>
        <p:txBody>
          <a:bodyPr/>
          <a:lstStyle/>
          <a:p>
            <a:pPr lvl="1"/>
            <a:r>
              <a:rPr lang="en-US" sz="1400" dirty="0" smtClean="0"/>
              <a:t>Culturally</a:t>
            </a:r>
            <a:r>
              <a:rPr lang="en-US" sz="1400" baseline="0" dirty="0" smtClean="0"/>
              <a:t> Responsive Teaching is a </a:t>
            </a:r>
            <a:r>
              <a:rPr lang="en-US" sz="1400" baseline="0" dirty="0" smtClean="0"/>
              <a:t>process </a:t>
            </a:r>
            <a:r>
              <a:rPr lang="en-US" sz="1400" baseline="0" dirty="0" smtClean="0"/>
              <a:t>to help teachers think about specific ways to help students across demographic groups succeed and work together. The CEEDAR initiative has focused considerable attention on the type of practices best suited to addressing the needs of the diverse array of students that are in </a:t>
            </a:r>
            <a:r>
              <a:rPr lang="en-US" sz="1400" baseline="0" dirty="0" smtClean="0"/>
              <a:t>our classrooms. </a:t>
            </a:r>
            <a:r>
              <a:rPr lang="en-US" sz="1400" baseline="0" dirty="0" smtClean="0"/>
              <a:t>You will find information about </a:t>
            </a:r>
            <a:r>
              <a:rPr lang="en-US" sz="1400" baseline="0" dirty="0" smtClean="0"/>
              <a:t>Culturally Responsive Teaching </a:t>
            </a:r>
            <a:r>
              <a:rPr lang="en-US" sz="1400" baseline="0" dirty="0" smtClean="0"/>
              <a:t>by </a:t>
            </a:r>
            <a:r>
              <a:rPr lang="en-US" sz="1400" baseline="0" dirty="0" smtClean="0"/>
              <a:t>referencing </a:t>
            </a:r>
            <a:r>
              <a:rPr lang="en-US" sz="1400" baseline="0" dirty="0" smtClean="0"/>
              <a:t>the link on this slide. And, when you access it, think about additional practices you might suggest.</a:t>
            </a:r>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rial"/>
              <a:cs typeface="Arial"/>
              <a:sym typeface="Arial"/>
              <a:rtl val="0"/>
            </a:endParaRPr>
          </a:p>
        </p:txBody>
      </p:sp>
    </p:spTree>
    <p:extLst>
      <p:ext uri="{BB962C8B-B14F-4D97-AF65-F5344CB8AC3E}">
        <p14:creationId xmlns:p14="http://schemas.microsoft.com/office/powerpoint/2010/main" val="723798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Through a team effort, the </a:t>
            </a:r>
            <a:r>
              <a:rPr lang="en-US" dirty="0">
                <a:effectLst/>
              </a:rPr>
              <a:t>Kentucky Department of Education </a:t>
            </a:r>
            <a:r>
              <a:rPr lang="en-US" dirty="0" smtClean="0">
                <a:effectLst/>
              </a:rPr>
              <a:t>identified </a:t>
            </a:r>
            <a:r>
              <a:rPr lang="en-US" dirty="0">
                <a:effectLst/>
              </a:rPr>
              <a:t>Characteristics of Highly Effective Teaching and </a:t>
            </a:r>
            <a:r>
              <a:rPr lang="en-US" dirty="0" smtClean="0">
                <a:effectLst/>
              </a:rPr>
              <a:t>Learning (</a:t>
            </a:r>
            <a:r>
              <a:rPr lang="en-US" i="1" dirty="0" smtClean="0">
                <a:effectLst/>
              </a:rPr>
              <a:t>CHETL</a:t>
            </a:r>
            <a:r>
              <a:rPr lang="en-US" dirty="0" smtClean="0">
                <a:effectLst/>
              </a:rPr>
              <a:t>) </a:t>
            </a:r>
            <a:r>
              <a:rPr lang="en-US" dirty="0">
                <a:effectLst/>
              </a:rPr>
              <a:t>as supports focused on the instructional core.  The teams looked at the research that establishes these characteristics and have organized them around five components: learning climate; classroom assessment and reflection; instructional rigor and student engagement; instructional relevance; and knowledge of content.  </a:t>
            </a:r>
            <a:r>
              <a:rPr lang="en-US" dirty="0" smtClean="0">
                <a:effectLst/>
              </a:rPr>
              <a:t>Review the </a:t>
            </a:r>
            <a:r>
              <a:rPr lang="en-US" dirty="0">
                <a:effectLst/>
              </a:rPr>
              <a:t>website </a:t>
            </a:r>
            <a:r>
              <a:rPr lang="en-US" dirty="0" smtClean="0">
                <a:effectLst/>
              </a:rPr>
              <a:t>for information about</a:t>
            </a:r>
            <a:r>
              <a:rPr lang="en-US" baseline="0" dirty="0" smtClean="0">
                <a:effectLst/>
              </a:rPr>
              <a:t> </a:t>
            </a:r>
            <a:r>
              <a:rPr lang="en-US" i="1" baseline="0" dirty="0" smtClean="0">
                <a:effectLst/>
              </a:rPr>
              <a:t>CHETL </a:t>
            </a:r>
            <a:r>
              <a:rPr lang="en-US" i="0" baseline="0" dirty="0" smtClean="0">
                <a:effectLst/>
              </a:rPr>
              <a:t>as you think about how it fits with other evidence based practices</a:t>
            </a:r>
            <a:r>
              <a:rPr lang="en-US" dirty="0" smtClean="0">
                <a:effectLst/>
              </a:rPr>
              <a:t>.  </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845665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 Marzano has identified </a:t>
            </a:r>
            <a:r>
              <a:rPr lang="en-US" dirty="0"/>
              <a:t>effective instructional </a:t>
            </a:r>
            <a:r>
              <a:rPr lang="en-US" dirty="0" smtClean="0"/>
              <a:t>strategies based</a:t>
            </a:r>
            <a:r>
              <a:rPr lang="en-US" baseline="0" dirty="0" smtClean="0"/>
              <a:t> on data resulting from substantial research initiatives </a:t>
            </a:r>
            <a:r>
              <a:rPr lang="en-US" dirty="0" smtClean="0"/>
              <a:t>and ways to support</a:t>
            </a:r>
            <a:r>
              <a:rPr lang="en-US" baseline="0" dirty="0" smtClean="0"/>
              <a:t> student teachers’ growth</a:t>
            </a:r>
            <a:r>
              <a:rPr lang="en-US" dirty="0" smtClean="0"/>
              <a:t>.  </a:t>
            </a:r>
            <a:r>
              <a:rPr lang="en-US" dirty="0"/>
              <a:t>Visiting these instructional websites will provide access </a:t>
            </a:r>
            <a:r>
              <a:rPr lang="en-US" dirty="0" smtClean="0"/>
              <a:t>to valuable </a:t>
            </a:r>
            <a:r>
              <a:rPr lang="en-US" dirty="0"/>
              <a:t>information </a:t>
            </a:r>
            <a:r>
              <a:rPr lang="en-US" dirty="0" smtClean="0"/>
              <a:t>including some </a:t>
            </a:r>
            <a:r>
              <a:rPr lang="en-US" dirty="0" err="1" smtClean="0"/>
              <a:t>reproducibles</a:t>
            </a:r>
            <a:r>
              <a:rPr lang="en-US" dirty="0" smtClean="0"/>
              <a:t>. We invite you to reflect on the ones that might</a:t>
            </a:r>
            <a:r>
              <a:rPr lang="en-US" baseline="0" dirty="0" smtClean="0"/>
              <a:t> work best for you and your students. </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02598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smtClean="0"/>
              <a:t>The primary learning</a:t>
            </a:r>
            <a:r>
              <a:rPr lang="en-US" baseline="0" dirty="0" smtClean="0"/>
              <a:t> targets or objectives of the module are to review:</a:t>
            </a:r>
          </a:p>
          <a:p>
            <a:endParaRPr lang="en-US" baseline="0" dirty="0" smtClean="0"/>
          </a:p>
          <a:p>
            <a:pPr marL="228600" indent="-228600">
              <a:buAutoNum type="alphaLcParenBoth"/>
            </a:pPr>
            <a:r>
              <a:rPr lang="en-US" baseline="0" dirty="0" smtClean="0"/>
              <a:t>the roles and responsibilities of the three members of what is commonly referred to as the student teaching triad, </a:t>
            </a:r>
          </a:p>
          <a:p>
            <a:pPr marL="228600" indent="-228600">
              <a:buAutoNum type="alphaLcParenBoth"/>
            </a:pPr>
            <a:r>
              <a:rPr lang="en-US" baseline="0" dirty="0" smtClean="0"/>
              <a:t>the ingredients or components of the term “best practices”, </a:t>
            </a:r>
          </a:p>
          <a:p>
            <a:pPr marL="228600" indent="-228600">
              <a:buAutoNum type="alphaLcParenBoth"/>
            </a:pPr>
            <a:r>
              <a:rPr lang="en-US" baseline="0" dirty="0" smtClean="0"/>
              <a:t>co-teaching strategies to promote professional growth. </a:t>
            </a:r>
            <a:endParaRPr dirty="0"/>
          </a:p>
        </p:txBody>
      </p:sp>
      <p:sp>
        <p:nvSpPr>
          <p:cNvPr id="112" name="Shape 11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8407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r>
              <a:rPr lang="en-US" sz="1800" dirty="0" smtClean="0"/>
              <a:t>Utilizing</a:t>
            </a:r>
            <a:r>
              <a:rPr lang="en-US" sz="1800" baseline="0" dirty="0" smtClean="0"/>
              <a:t> best practices during supervision involves several components as indicated in this slide. </a:t>
            </a:r>
            <a:r>
              <a:rPr lang="en-US" sz="1800" baseline="0" dirty="0" smtClean="0"/>
              <a:t>Support </a:t>
            </a:r>
            <a:r>
              <a:rPr lang="en-US" sz="1800" baseline="0" dirty="0" smtClean="0"/>
              <a:t>begins before the student teacher arrives in the classroom with careful preparation. The four steps listed in this slide provide a structure for supporting the student teacher once she or he arrives and throughout the placement. Evidence has shown that these steps can be effectively operationalized through co-teaching. </a:t>
            </a:r>
            <a:endParaRPr lang="en-US" sz="1800" dirty="0" smtClean="0"/>
          </a:p>
          <a:p>
            <a:endParaRPr lang="en-US" sz="1800" dirty="0" smtClean="0"/>
          </a:p>
          <a:p>
            <a:endParaRPr lang="en-US" sz="1800" dirty="0"/>
          </a:p>
        </p:txBody>
      </p:sp>
      <p:sp>
        <p:nvSpPr>
          <p:cNvPr id="185" name="Shape 185"/>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2316536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06C1957-F461-4A8A-A302-1DCB43868CC9}"/>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6E4392-9555-406C-9E30-C17A9E39EADC}" type="slidenum">
              <a:rPr lang="en-US" altLang="en-US"/>
              <a:pPr>
                <a:spcBef>
                  <a:spcPct val="0"/>
                </a:spcBef>
              </a:pPr>
              <a:t>21</a:t>
            </a:fld>
            <a:endParaRPr lang="en-US" altLang="en-US"/>
          </a:p>
        </p:txBody>
      </p:sp>
      <p:sp>
        <p:nvSpPr>
          <p:cNvPr id="18435" name="Rectangle 2">
            <a:extLst>
              <a:ext uri="{FF2B5EF4-FFF2-40B4-BE49-F238E27FC236}">
                <a16:creationId xmlns:a16="http://schemas.microsoft.com/office/drawing/2014/main" id="{5AE20FFD-D809-4011-8C30-C9B8DFFF9C21}"/>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AE19A44D-A2C7-4680-84A3-D597AC39C253}"/>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2400" kern="1200" dirty="0">
                <a:solidFill>
                  <a:schemeClr val="tx1"/>
                </a:solidFill>
                <a:effectLst/>
                <a:latin typeface="+mn-lt"/>
                <a:ea typeface="+mn-ea"/>
                <a:cs typeface="+mn-cs"/>
              </a:rPr>
              <a:t>Co-teaching occurs when two teachers (in this case the cooperating teacher and </a:t>
            </a:r>
            <a:r>
              <a:rPr lang="en-US" sz="2400" kern="1200" dirty="0" smtClean="0">
                <a:solidFill>
                  <a:schemeClr val="tx1"/>
                </a:solidFill>
                <a:effectLst/>
                <a:latin typeface="+mn-lt"/>
                <a:ea typeface="+mn-ea"/>
                <a:cs typeface="+mn-cs"/>
              </a:rPr>
              <a:t>student</a:t>
            </a:r>
            <a:r>
              <a:rPr lang="en-US" sz="2400" kern="1200" baseline="0" dirty="0" smtClean="0">
                <a:solidFill>
                  <a:schemeClr val="tx1"/>
                </a:solidFill>
                <a:effectLst/>
                <a:latin typeface="+mn-lt"/>
                <a:ea typeface="+mn-ea"/>
                <a:cs typeface="+mn-cs"/>
              </a:rPr>
              <a:t> teacher</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work together in a classroom with groups of students; sharing the planning, organization, delivery, and assessment of instruction, as well as the physical space.  Both teachers are actively involved and engaged in all aspects of instruction.  It is not simply dividing the tasks and responsibilities among two people.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Co-teaching not only helps “break the ice” as</a:t>
            </a:r>
            <a:r>
              <a:rPr lang="en-US" sz="1200" kern="1200" baseline="0" dirty="0" smtClean="0">
                <a:solidFill>
                  <a:schemeClr val="tx1"/>
                </a:solidFill>
                <a:effectLst/>
                <a:latin typeface="+mn-lt"/>
                <a:ea typeface="+mn-ea"/>
                <a:cs typeface="+mn-cs"/>
              </a:rPr>
              <a:t> student teacher plunges into the work with the CT on the first day, it helps maintain a collaborative, engaged approach throughout the placement period.</a:t>
            </a:r>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Six recommended co-teaching strategies are organized in this slide according to how they are usually implemented.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You will find more information about co-teaching </a:t>
            </a:r>
            <a:r>
              <a:rPr lang="en-US" sz="1200" kern="1200" baseline="0" dirty="0" smtClean="0">
                <a:solidFill>
                  <a:schemeClr val="tx1"/>
                </a:solidFill>
                <a:effectLst/>
                <a:latin typeface="+mn-lt"/>
                <a:ea typeface="+mn-ea"/>
                <a:cs typeface="+mn-cs"/>
              </a:rPr>
              <a:t>by referencing the link shown on the slide.</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sz="1200" kern="1200" baseline="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3044699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46" name="Shape 546"/>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a:buNone/>
            </a:pPr>
            <a:r>
              <a:rPr lang="en-US" sz="1800" dirty="0"/>
              <a:t>Careful</a:t>
            </a:r>
            <a:r>
              <a:rPr lang="en-US" sz="1800" baseline="0" dirty="0"/>
              <a:t> planning is the foundation of effective</a:t>
            </a:r>
            <a:r>
              <a:rPr lang="en-US" sz="1800" dirty="0"/>
              <a:t> teaching.  </a:t>
            </a:r>
            <a:r>
              <a:rPr lang="en-US" sz="1800" dirty="0" smtClean="0"/>
              <a:t>We invite you to think </a:t>
            </a:r>
            <a:r>
              <a:rPr lang="en-US" sz="1800" dirty="0"/>
              <a:t>about the difference between being a proactive teacher and a reactive teacher </a:t>
            </a:r>
            <a:r>
              <a:rPr lang="en-US" sz="1800" dirty="0" smtClean="0"/>
              <a:t>as</a:t>
            </a:r>
            <a:r>
              <a:rPr lang="en-US" sz="1800" baseline="0" dirty="0" smtClean="0"/>
              <a:t> you consider how you will co-plan</a:t>
            </a:r>
            <a:r>
              <a:rPr lang="en-US" sz="1800" dirty="0" smtClean="0"/>
              <a:t>.</a:t>
            </a:r>
            <a:endParaRPr lang="en-US" sz="1800" dirty="0"/>
          </a:p>
        </p:txBody>
      </p:sp>
      <p:sp>
        <p:nvSpPr>
          <p:cNvPr id="547" name="Shape 547"/>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3950241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4" name="Shape 554"/>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a:buSzPct val="25000"/>
            </a:pPr>
            <a:r>
              <a:rPr lang="en-US" sz="1800" dirty="0"/>
              <a:t>We never want to assume that something</a:t>
            </a:r>
            <a:r>
              <a:rPr lang="en-US" sz="1800" baseline="0" dirty="0"/>
              <a:t> like “active engagement” will happen during the student teaching experience.  Like many other facets of teaching it is important that the cooperating teacher and the student teacher plan how active engagement will happen throughout the student teaching semester.</a:t>
            </a:r>
            <a:endParaRPr lang="en-US" sz="1800" dirty="0"/>
          </a:p>
        </p:txBody>
      </p:sp>
      <p:sp>
        <p:nvSpPr>
          <p:cNvPr id="555" name="Shape 555"/>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4196256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Shape 561"/>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62" name="Shape 562"/>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a:buNone/>
            </a:pPr>
            <a:r>
              <a:rPr lang="en-US" sz="1800" dirty="0"/>
              <a:t>It is important to emphasize the importance of co-reflection.  It </a:t>
            </a:r>
            <a:r>
              <a:rPr lang="en-US" sz="1800" dirty="0" smtClean="0"/>
              <a:t>is often neglected, </a:t>
            </a:r>
            <a:r>
              <a:rPr lang="en-US" sz="1800" dirty="0"/>
              <a:t>but it a critical link in the success of co-teaching and student learning.</a:t>
            </a:r>
          </a:p>
        </p:txBody>
      </p:sp>
      <p:sp>
        <p:nvSpPr>
          <p:cNvPr id="563" name="Shape 563"/>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297690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Shape 609"/>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a:t>Frequent</a:t>
            </a:r>
            <a:r>
              <a:rPr lang="en-US" baseline="0" dirty="0"/>
              <a:t> observations by supervisors are important as they provide a way to collect specific behavioral data about teaching and learning interactions that can be analyzed and shared during conferences. </a:t>
            </a:r>
            <a:r>
              <a:rPr lang="en-US" baseline="0" dirty="0" smtClean="0"/>
              <a:t> Here are two </a:t>
            </a:r>
            <a:r>
              <a:rPr lang="en-US" baseline="0" dirty="0" smtClean="0"/>
              <a:t>methods to </a:t>
            </a:r>
            <a:r>
              <a:rPr lang="en-US" baseline="0" dirty="0" smtClean="0"/>
              <a:t>consider.  Are there others you might suggest?</a:t>
            </a:r>
            <a:endParaRPr dirty="0"/>
          </a:p>
        </p:txBody>
      </p:sp>
      <p:sp>
        <p:nvSpPr>
          <p:cNvPr id="610" name="Shape 610"/>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4708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Shape 609"/>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a:t>After teaching a </a:t>
            </a:r>
            <a:r>
              <a:rPr lang="en-US" dirty="0" smtClean="0"/>
              <a:t>lesson, </a:t>
            </a:r>
            <a:r>
              <a:rPr lang="en-US" dirty="0"/>
              <a:t>it is vital for the cooperating teacher and the student </a:t>
            </a:r>
            <a:r>
              <a:rPr lang="en-US" dirty="0" smtClean="0"/>
              <a:t>teacher to </a:t>
            </a:r>
            <a:r>
              <a:rPr lang="en-US" dirty="0"/>
              <a:t>reflect on how the lesson was</a:t>
            </a:r>
            <a:r>
              <a:rPr lang="en-US" baseline="0" dirty="0"/>
              <a:t> received by the students in the class as soon as possible.  Here we see various points that should </a:t>
            </a:r>
            <a:r>
              <a:rPr lang="en-US" baseline="0" dirty="0" smtClean="0"/>
              <a:t>made be addressed </a:t>
            </a:r>
            <a:r>
              <a:rPr lang="en-US" baseline="0" dirty="0"/>
              <a:t>during co-reflection conversations throughout the student teaching placement</a:t>
            </a:r>
            <a:r>
              <a:rPr lang="en-US" baseline="0" dirty="0" smtClean="0"/>
              <a:t>.  What other strategies come to your mind for reflecting together?</a:t>
            </a:r>
            <a:endParaRPr dirty="0"/>
          </a:p>
        </p:txBody>
      </p:sp>
      <p:sp>
        <p:nvSpPr>
          <p:cNvPr id="610" name="Shape 610"/>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0559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Shape 62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a:t>It is also important for conversations to occur periodically between the university supervisor and the cooperating teacher.  Her</a:t>
            </a:r>
            <a:r>
              <a:rPr lang="en-US" baseline="0" dirty="0"/>
              <a:t>e are</a:t>
            </a:r>
            <a:r>
              <a:rPr lang="en-US" dirty="0"/>
              <a:t> some of the important points to cover</a:t>
            </a:r>
            <a:r>
              <a:rPr lang="en-US" baseline="0" dirty="0"/>
              <a:t> in a conversation concerning the progress of a student teacher.  Remember that </a:t>
            </a:r>
            <a:r>
              <a:rPr lang="en-US" baseline="0" dirty="0" smtClean="0"/>
              <a:t>it </a:t>
            </a:r>
            <a:r>
              <a:rPr lang="en-US" baseline="0" dirty="0"/>
              <a:t>is also important to include the student teacher into these </a:t>
            </a:r>
            <a:r>
              <a:rPr lang="en-US" baseline="0" dirty="0" smtClean="0"/>
              <a:t>conversations, even though they may be difficult. </a:t>
            </a:r>
            <a:r>
              <a:rPr lang="en-US" baseline="0" dirty="0" smtClean="0"/>
              <a:t>Are there other points you would want to </a:t>
            </a:r>
            <a:r>
              <a:rPr lang="en-US" baseline="0" dirty="0" smtClean="0"/>
              <a:t>discuss </a:t>
            </a:r>
            <a:r>
              <a:rPr lang="en-US" baseline="0" dirty="0" smtClean="0"/>
              <a:t>in these meetings?</a:t>
            </a:r>
            <a:endParaRPr dirty="0"/>
          </a:p>
        </p:txBody>
      </p:sp>
      <p:sp>
        <p:nvSpPr>
          <p:cNvPr id="622" name="Shape 62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1414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Shape 640"/>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41" name="Shape 641"/>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a:buNone/>
            </a:pPr>
            <a:r>
              <a:rPr lang="en-US" sz="1800" dirty="0" smtClean="0"/>
              <a:t>As indicated earlier, student</a:t>
            </a:r>
            <a:r>
              <a:rPr lang="en-US" sz="1800" baseline="0" dirty="0" smtClean="0"/>
              <a:t> teaching performance evaluations are based on the Kentucky Teacher Performance Standards. They are also aligned with the Kentucky Framework for Teaching. </a:t>
            </a:r>
            <a:r>
              <a:rPr lang="en-US" sz="1800" baseline="0" dirty="0" smtClean="0"/>
              <a:t>Referencing t</a:t>
            </a:r>
            <a:r>
              <a:rPr lang="en-US" sz="1800" dirty="0" smtClean="0"/>
              <a:t>hese</a:t>
            </a:r>
            <a:r>
              <a:rPr lang="en-US" sz="1800" baseline="0" dirty="0" smtClean="0"/>
              <a:t> </a:t>
            </a:r>
            <a:r>
              <a:rPr lang="en-US" sz="1800" baseline="0" dirty="0" smtClean="0"/>
              <a:t>links </a:t>
            </a:r>
            <a:r>
              <a:rPr lang="en-US" sz="1800" baseline="0" dirty="0"/>
              <a:t>will allow you to access</a:t>
            </a:r>
            <a:r>
              <a:rPr lang="en-US" sz="1800" dirty="0"/>
              <a:t> </a:t>
            </a:r>
            <a:r>
              <a:rPr lang="en-US" sz="1800" dirty="0" smtClean="0"/>
              <a:t>those</a:t>
            </a:r>
            <a:r>
              <a:rPr lang="en-US" sz="1800" baseline="0" dirty="0" smtClean="0"/>
              <a:t> standards</a:t>
            </a:r>
            <a:r>
              <a:rPr lang="en-US" sz="1800" dirty="0" smtClean="0"/>
              <a:t>.  </a:t>
            </a:r>
            <a:endParaRPr lang="en-US" sz="1800" dirty="0"/>
          </a:p>
        </p:txBody>
      </p:sp>
      <p:sp>
        <p:nvSpPr>
          <p:cNvPr id="642" name="Shape 642"/>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2425193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Shape 62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smtClean="0"/>
              <a:t>As</a:t>
            </a:r>
            <a:r>
              <a:rPr lang="en-US" baseline="0" dirty="0" smtClean="0"/>
              <a:t> we conclude this module, we hope you will remember the importance of communication among the three members of the student teaching triad. </a:t>
            </a:r>
            <a:r>
              <a:rPr lang="en-US" dirty="0" smtClean="0"/>
              <a:t>This </a:t>
            </a:r>
            <a:r>
              <a:rPr lang="en-US" dirty="0"/>
              <a:t>“communication” triangle represents</a:t>
            </a:r>
            <a:r>
              <a:rPr lang="en-US" baseline="0" dirty="0"/>
              <a:t> in a visual format </a:t>
            </a:r>
            <a:r>
              <a:rPr lang="en-US" baseline="0" dirty="0" smtClean="0"/>
              <a:t>emphasizing the </a:t>
            </a:r>
            <a:r>
              <a:rPr lang="en-US" baseline="0" dirty="0"/>
              <a:t>importance </a:t>
            </a:r>
            <a:r>
              <a:rPr lang="en-US" baseline="0" dirty="0" smtClean="0"/>
              <a:t>of clear communication throughout the student teaching placement.  </a:t>
            </a:r>
            <a:r>
              <a:rPr lang="en-US" baseline="0" dirty="0"/>
              <a:t>This triad </a:t>
            </a:r>
            <a:r>
              <a:rPr lang="en-US" baseline="0" dirty="0" smtClean="0"/>
              <a:t>represents </a:t>
            </a:r>
            <a:r>
              <a:rPr lang="en-US" baseline="0" dirty="0"/>
              <a:t>a cornerstone to build a successful win-win-win situation for all </a:t>
            </a:r>
            <a:r>
              <a:rPr lang="en-US" baseline="0" dirty="0" smtClean="0"/>
              <a:t>stakeholders.  </a:t>
            </a:r>
            <a:endParaRPr dirty="0"/>
          </a:p>
        </p:txBody>
      </p:sp>
      <p:sp>
        <p:nvSpPr>
          <p:cNvPr id="622" name="Shape 62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3145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effectLst/>
                <a:latin typeface="+mn-lt"/>
                <a:ea typeface="+mn-ea"/>
                <a:cs typeface="+mn-cs"/>
              </a:rPr>
              <a:t>The training</a:t>
            </a:r>
            <a:r>
              <a:rPr lang="en-US" sz="1800" kern="1200" dirty="0">
                <a:solidFill>
                  <a:schemeClr val="tx1"/>
                </a:solidFill>
                <a:effectLst/>
                <a:latin typeface="+mn-lt"/>
                <a:ea typeface="+mn-ea"/>
                <a:cs typeface="+mn-cs"/>
              </a:rPr>
              <a:t> is</a:t>
            </a:r>
            <a:r>
              <a:rPr lang="en-US" sz="1800" kern="1200" baseline="0" dirty="0">
                <a:solidFill>
                  <a:schemeClr val="tx1"/>
                </a:solidFill>
                <a:effectLst/>
                <a:latin typeface="+mn-lt"/>
                <a:ea typeface="+mn-ea"/>
                <a:cs typeface="+mn-cs"/>
              </a:rPr>
              <a:t> the result of</a:t>
            </a:r>
            <a:r>
              <a:rPr lang="en-US" sz="1800" kern="1200" dirty="0">
                <a:solidFill>
                  <a:schemeClr val="tx1"/>
                </a:solidFill>
                <a:effectLst/>
                <a:latin typeface="+mn-lt"/>
                <a:ea typeface="+mn-ea"/>
                <a:cs typeface="+mn-cs"/>
              </a:rPr>
              <a:t> a collaborative endeavor involving representatives from several Educator Preparation Programs in the state, the Education</a:t>
            </a:r>
            <a:r>
              <a:rPr lang="en-US" sz="1800" kern="1200" baseline="0" dirty="0">
                <a:solidFill>
                  <a:schemeClr val="tx1"/>
                </a:solidFill>
                <a:effectLst/>
                <a:latin typeface="+mn-lt"/>
                <a:ea typeface="+mn-ea"/>
                <a:cs typeface="+mn-cs"/>
              </a:rPr>
              <a:t> Professional Standards Board</a:t>
            </a:r>
            <a:r>
              <a:rPr lang="en-US" sz="1800" kern="1200" dirty="0">
                <a:solidFill>
                  <a:schemeClr val="tx1"/>
                </a:solidFill>
                <a:effectLst/>
                <a:latin typeface="+mn-lt"/>
                <a:ea typeface="+mn-ea"/>
                <a:cs typeface="+mn-cs"/>
              </a:rPr>
              <a:t>, the</a:t>
            </a:r>
            <a:r>
              <a:rPr lang="en-US" sz="1800" kern="1200" baseline="0" dirty="0">
                <a:solidFill>
                  <a:schemeClr val="tx1"/>
                </a:solidFill>
                <a:effectLst/>
                <a:latin typeface="+mn-lt"/>
                <a:ea typeface="+mn-ea"/>
                <a:cs typeface="+mn-cs"/>
              </a:rPr>
              <a:t> Kentucky Department of Education</a:t>
            </a:r>
            <a:r>
              <a:rPr lang="en-US" sz="1800" kern="1200" dirty="0">
                <a:solidFill>
                  <a:schemeClr val="tx1"/>
                </a:solidFill>
                <a:effectLst/>
                <a:latin typeface="+mn-lt"/>
                <a:ea typeface="+mn-ea"/>
                <a:cs typeface="+mn-cs"/>
              </a:rPr>
              <a:t>, and P-12</a:t>
            </a:r>
            <a:r>
              <a:rPr lang="en-US" sz="1800" kern="1200" baseline="0" dirty="0">
                <a:solidFill>
                  <a:schemeClr val="tx1"/>
                </a:solidFill>
                <a:effectLst/>
                <a:latin typeface="+mn-lt"/>
                <a:ea typeface="+mn-ea"/>
                <a:cs typeface="+mn-cs"/>
              </a:rPr>
              <a:t> schools</a:t>
            </a:r>
            <a:r>
              <a:rPr lang="en-US" sz="1800" kern="1200" dirty="0">
                <a:solidFill>
                  <a:schemeClr val="tx1"/>
                </a:solidFill>
                <a:effectLst/>
                <a:latin typeface="+mn-lt"/>
                <a:ea typeface="+mn-ea"/>
                <a:cs typeface="+mn-cs"/>
              </a:rPr>
              <a:t>.   Please note that as you progress through this</a:t>
            </a:r>
            <a:r>
              <a:rPr lang="en-US" sz="1800" kern="1200" baseline="0" dirty="0">
                <a:solidFill>
                  <a:schemeClr val="tx1"/>
                </a:solidFill>
                <a:effectLst/>
                <a:latin typeface="+mn-lt"/>
                <a:ea typeface="+mn-ea"/>
                <a:cs typeface="+mn-cs"/>
              </a:rPr>
              <a:t> module, the entities will be referred to in abbreviated form.</a:t>
            </a:r>
            <a:endParaRPr lang="en-US" sz="1800" kern="1200" dirty="0">
              <a:solidFill>
                <a:schemeClr val="tx1"/>
              </a:solidFill>
              <a:effectLst/>
              <a:latin typeface="+mn-lt"/>
              <a:ea typeface="+mn-ea"/>
              <a:cs typeface="+mn-cs"/>
            </a:endParaRPr>
          </a:p>
          <a:p>
            <a:endParaRPr lang="en-US" dirty="0"/>
          </a:p>
          <a:p>
            <a:pPr rtl="0"/>
            <a:r>
              <a:rPr lang="en-US" sz="1200" kern="1200" dirty="0">
                <a:solidFill>
                  <a:schemeClr val="tx1"/>
                </a:solidFill>
                <a:effectLst/>
                <a:latin typeface="+mn-lt"/>
                <a:ea typeface="+mn-ea"/>
                <a:cs typeface="+mn-cs"/>
              </a:rPr>
              <a:t>Two practicing teachers from the Jessamine County</a:t>
            </a:r>
            <a:r>
              <a:rPr lang="en-US" sz="1200" kern="1200" baseline="0" dirty="0">
                <a:solidFill>
                  <a:schemeClr val="tx1"/>
                </a:solidFill>
                <a:effectLst/>
                <a:latin typeface="+mn-lt"/>
                <a:ea typeface="+mn-ea"/>
                <a:cs typeface="+mn-cs"/>
              </a:rPr>
              <a:t> Public School District</a:t>
            </a:r>
            <a:r>
              <a:rPr lang="en-US" sz="1200" kern="1200" dirty="0">
                <a:solidFill>
                  <a:schemeClr val="tx1"/>
                </a:solidFill>
                <a:effectLst/>
                <a:latin typeface="+mn-lt"/>
                <a:ea typeface="+mn-ea"/>
                <a:cs typeface="+mn-cs"/>
              </a:rPr>
              <a:t> will serve as guides for this module</a:t>
            </a:r>
            <a:r>
              <a:rPr lang="en-US" sz="1200" kern="1200" baseline="0" dirty="0">
                <a:solidFill>
                  <a:schemeClr val="tx1"/>
                </a:solidFill>
                <a:effectLst/>
                <a:latin typeface="+mn-lt"/>
                <a:ea typeface="+mn-ea"/>
                <a:cs typeface="+mn-cs"/>
              </a:rPr>
              <a:t> – Angela Miller who is a second grade teacher at Red Oak Elementary School and Lorenzo </a:t>
            </a:r>
            <a:r>
              <a:rPr lang="en-US" sz="1200" kern="1200" baseline="0" dirty="0" err="1">
                <a:solidFill>
                  <a:schemeClr val="tx1"/>
                </a:solidFill>
                <a:effectLst/>
                <a:latin typeface="+mn-lt"/>
                <a:ea typeface="+mn-ea"/>
                <a:cs typeface="+mn-cs"/>
              </a:rPr>
              <a:t>Villaobos</a:t>
            </a:r>
            <a:r>
              <a:rPr lang="en-US" sz="1200" kern="1200" baseline="0" dirty="0">
                <a:solidFill>
                  <a:schemeClr val="tx1"/>
                </a:solidFill>
                <a:effectLst/>
                <a:latin typeface="+mn-lt"/>
                <a:ea typeface="+mn-ea"/>
                <a:cs typeface="+mn-cs"/>
              </a:rPr>
              <a:t>, a fifth grade teacher at Wilmore Elementary School. </a:t>
            </a:r>
            <a:r>
              <a:rPr lang="en-US" sz="1200" kern="1200" dirty="0">
                <a:solidFill>
                  <a:schemeClr val="tx1"/>
                </a:solidFill>
                <a:effectLst/>
                <a:latin typeface="+mn-lt"/>
                <a:ea typeface="+mn-ea"/>
                <a:cs typeface="+mn-cs"/>
              </a:rPr>
              <a:t> Before they begin, the Associate Commissioner at</a:t>
            </a:r>
            <a:r>
              <a:rPr lang="en-US" sz="1200" kern="1200" baseline="0" dirty="0">
                <a:solidFill>
                  <a:schemeClr val="tx1"/>
                </a:solidFill>
                <a:effectLst/>
                <a:latin typeface="+mn-lt"/>
                <a:ea typeface="+mn-ea"/>
                <a:cs typeface="+mn-cs"/>
              </a:rPr>
              <a:t> the KDE</a:t>
            </a:r>
            <a:r>
              <a:rPr lang="en-US" sz="1200" kern="1200" dirty="0">
                <a:solidFill>
                  <a:schemeClr val="tx1"/>
                </a:solidFill>
                <a:effectLst/>
                <a:latin typeface="+mn-lt"/>
                <a:ea typeface="+mn-ea"/>
                <a:cs typeface="+mn-cs"/>
              </a:rPr>
              <a:t>, Dr. Amanda Ellis, has a few thoughts to share about the importance of the work you are doing preparing teachers for what is arguably the most </a:t>
            </a:r>
            <a:r>
              <a:rPr lang="en-US" sz="1200" kern="1200" dirty="0" smtClean="0">
                <a:solidFill>
                  <a:schemeClr val="tx1"/>
                </a:solidFill>
                <a:effectLst/>
                <a:latin typeface="+mn-lt"/>
                <a:ea typeface="+mn-ea"/>
                <a:cs typeface="+mn-cs"/>
              </a:rPr>
              <a:t>important profession </a:t>
            </a:r>
            <a:r>
              <a:rPr lang="en-US" sz="1200" kern="1200" dirty="0">
                <a:solidFill>
                  <a:schemeClr val="tx1"/>
                </a:solidFill>
                <a:effectLst/>
                <a:latin typeface="+mn-lt"/>
                <a:ea typeface="+mn-ea"/>
                <a:cs typeface="+mn-cs"/>
              </a:rPr>
              <a:t>in the world. I will turn the session over to </a:t>
            </a:r>
            <a:r>
              <a:rPr lang="en-US" sz="1200" kern="1200" dirty="0" smtClean="0">
                <a:solidFill>
                  <a:schemeClr val="tx1"/>
                </a:solidFill>
                <a:effectLst/>
                <a:latin typeface="+mn-lt"/>
                <a:ea typeface="+mn-ea"/>
                <a:cs typeface="+mn-cs"/>
              </a:rPr>
              <a:t>Dr. Ellis.</a:t>
            </a:r>
            <a:endParaRPr lang="en-US" sz="1200" kern="1200" dirty="0">
              <a:solidFill>
                <a:schemeClr val="tx1"/>
              </a:solidFill>
              <a:effectLst/>
              <a:latin typeface="+mn-lt"/>
              <a:ea typeface="+mn-ea"/>
              <a:cs typeface="+mn-cs"/>
            </a:endParaRPr>
          </a:p>
          <a:p>
            <a:endParaRPr dirty="0"/>
          </a:p>
        </p:txBody>
      </p:sp>
      <p:sp>
        <p:nvSpPr>
          <p:cNvPr id="112" name="Shape 11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1744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Shape 647"/>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48" name="Shape 648"/>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rtl="0"/>
            <a:r>
              <a:rPr lang="en-US" sz="1200" kern="1200" dirty="0">
                <a:solidFill>
                  <a:schemeClr val="tx1"/>
                </a:solidFill>
                <a:effectLst/>
                <a:latin typeface="+mn-lt"/>
                <a:ea typeface="+mn-ea"/>
                <a:cs typeface="+mn-cs"/>
              </a:rPr>
              <a:t>Congratulations, you have </a:t>
            </a:r>
            <a:r>
              <a:rPr lang="en-US" sz="1200" b="1" kern="1200" dirty="0">
                <a:solidFill>
                  <a:schemeClr val="tx1"/>
                </a:solidFill>
                <a:effectLst/>
                <a:latin typeface="+mn-lt"/>
                <a:ea typeface="+mn-ea"/>
                <a:cs typeface="+mn-cs"/>
              </a:rPr>
              <a:t>almost</a:t>
            </a:r>
            <a:r>
              <a:rPr lang="en-US" sz="1200" kern="1200" dirty="0">
                <a:solidFill>
                  <a:schemeClr val="tx1"/>
                </a:solidFill>
                <a:effectLst/>
                <a:latin typeface="+mn-lt"/>
                <a:ea typeface="+mn-ea"/>
                <a:cs typeface="+mn-cs"/>
              </a:rPr>
              <a:t> finished </a:t>
            </a:r>
            <a:r>
              <a:rPr lang="en-US" sz="1200" kern="1200" dirty="0" smtClean="0">
                <a:solidFill>
                  <a:schemeClr val="tx1"/>
                </a:solidFill>
                <a:effectLst/>
                <a:latin typeface="+mn-lt"/>
                <a:ea typeface="+mn-ea"/>
                <a:cs typeface="+mn-cs"/>
              </a:rPr>
              <a:t>this part of </a:t>
            </a:r>
            <a:r>
              <a:rPr lang="en-US" sz="1200" kern="1200" dirty="0">
                <a:solidFill>
                  <a:schemeClr val="tx1"/>
                </a:solidFill>
                <a:effectLst/>
                <a:latin typeface="+mn-lt"/>
                <a:ea typeface="+mn-ea"/>
                <a:cs typeface="+mn-cs"/>
              </a:rPr>
              <a:t>the training required for all new student teaching supervisors. In order to be certified to work with a student teacher, however, you must complete </a:t>
            </a:r>
            <a:r>
              <a:rPr lang="en-US" sz="1200" b="1" kern="1200" dirty="0">
                <a:solidFill>
                  <a:schemeClr val="tx1"/>
                </a:solidFill>
                <a:effectLst/>
                <a:latin typeface="+mn-lt"/>
                <a:ea typeface="+mn-ea"/>
                <a:cs typeface="+mn-cs"/>
              </a:rPr>
              <a:t>one more step</a:t>
            </a:r>
            <a:r>
              <a:rPr lang="en-US" sz="1200" kern="1200" dirty="0">
                <a:solidFill>
                  <a:schemeClr val="tx1"/>
                </a:solidFill>
                <a:effectLst/>
                <a:latin typeface="+mn-lt"/>
                <a:ea typeface="+mn-ea"/>
                <a:cs typeface="+mn-cs"/>
              </a:rPr>
              <a:t>. You </a:t>
            </a:r>
            <a:r>
              <a:rPr lang="en-US" sz="1200" b="1"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send an email to the coordinator at the university with which you are associated with the information </a:t>
            </a:r>
            <a:r>
              <a:rPr lang="en-US" sz="1200" kern="1200" dirty="0" smtClean="0">
                <a:solidFill>
                  <a:schemeClr val="tx1"/>
                </a:solidFill>
                <a:effectLst/>
                <a:latin typeface="+mn-lt"/>
                <a:ea typeface="+mn-ea"/>
                <a:cs typeface="+mn-cs"/>
              </a:rPr>
              <a:t>presented</a:t>
            </a:r>
            <a:r>
              <a:rPr lang="en-US" sz="1200" kern="1200" baseline="0" dirty="0" smtClean="0">
                <a:solidFill>
                  <a:schemeClr val="tx1"/>
                </a:solidFill>
                <a:effectLst/>
                <a:latin typeface="+mn-lt"/>
                <a:ea typeface="+mn-ea"/>
                <a:cs typeface="+mn-cs"/>
              </a:rPr>
              <a:t> on the slide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Contact information is provided at the conclusion of this message.</a:t>
            </a:r>
          </a:p>
          <a:p>
            <a:pPr rtl="0"/>
            <a:r>
              <a:rPr lang="en-US" sz="1200" kern="1200" dirty="0">
                <a:solidFill>
                  <a:schemeClr val="tx1"/>
                </a:solidFill>
                <a:effectLst/>
                <a:latin typeface="+mn-lt"/>
                <a:ea typeface="+mn-ea"/>
                <a:cs typeface="+mn-cs"/>
              </a:rPr>
              <a:t> </a:t>
            </a:r>
          </a:p>
          <a:p>
            <a:pPr rtl="0"/>
            <a:r>
              <a:rPr lang="en-US" sz="1200" kern="1200" dirty="0">
                <a:solidFill>
                  <a:schemeClr val="tx1"/>
                </a:solidFill>
                <a:effectLst/>
                <a:latin typeface="+mn-lt"/>
                <a:ea typeface="+mn-ea"/>
                <a:cs typeface="+mn-cs"/>
              </a:rPr>
              <a:t>As</a:t>
            </a:r>
            <a:r>
              <a:rPr lang="en-US" sz="1200" kern="1200" baseline="0" dirty="0">
                <a:solidFill>
                  <a:schemeClr val="tx1"/>
                </a:solidFill>
                <a:effectLst/>
                <a:latin typeface="+mn-lt"/>
                <a:ea typeface="+mn-ea"/>
                <a:cs typeface="+mn-cs"/>
              </a:rPr>
              <a:t> indicated here, y</a:t>
            </a:r>
            <a:r>
              <a:rPr lang="en-US" sz="1200" kern="1200" dirty="0">
                <a:solidFill>
                  <a:schemeClr val="tx1"/>
                </a:solidFill>
                <a:effectLst/>
                <a:latin typeface="+mn-lt"/>
                <a:ea typeface="+mn-ea"/>
                <a:cs typeface="+mn-cs"/>
              </a:rPr>
              <a:t>our message </a:t>
            </a:r>
            <a:r>
              <a:rPr lang="en-US" sz="1200" b="1"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include both:</a:t>
            </a:r>
          </a:p>
          <a:p>
            <a:pPr rtl="0"/>
            <a:endParaRPr lang="en-US" sz="1200" kern="1200" dirty="0">
              <a:solidFill>
                <a:schemeClr val="tx1"/>
              </a:solidFill>
              <a:effectLst/>
              <a:latin typeface="+mn-lt"/>
              <a:ea typeface="+mn-ea"/>
              <a:cs typeface="+mn-cs"/>
            </a:endParaRPr>
          </a:p>
          <a:p>
            <a:pPr rtl="0"/>
            <a:r>
              <a:rPr lang="en-US" sz="1200" kern="1200" dirty="0" smtClean="0">
                <a:solidFill>
                  <a:schemeClr val="tx1"/>
                </a:solidFill>
                <a:effectLst/>
                <a:latin typeface="+mn-lt"/>
                <a:ea typeface="+mn-ea"/>
                <a:cs typeface="+mn-cs"/>
              </a:rPr>
              <a:t>First, a </a:t>
            </a:r>
            <a:r>
              <a:rPr lang="en-US" sz="1200" kern="1200" dirty="0">
                <a:solidFill>
                  <a:schemeClr val="tx1"/>
                </a:solidFill>
                <a:effectLst/>
                <a:latin typeface="+mn-lt"/>
                <a:ea typeface="+mn-ea"/>
                <a:cs typeface="+mn-cs"/>
              </a:rPr>
              <a:t>statement verifying that you have reviewed </a:t>
            </a:r>
            <a:r>
              <a:rPr lang="en-US" sz="1200" b="1" u="sng" kern="1200" dirty="0">
                <a:solidFill>
                  <a:schemeClr val="tx1"/>
                </a:solidFill>
                <a:effectLst/>
                <a:latin typeface="+mn-lt"/>
                <a:ea typeface="+mn-ea"/>
                <a:cs typeface="+mn-cs"/>
              </a:rPr>
              <a:t>all</a:t>
            </a:r>
            <a:r>
              <a:rPr lang="en-US" sz="1200" kern="1200" dirty="0">
                <a:solidFill>
                  <a:schemeClr val="tx1"/>
                </a:solidFill>
                <a:effectLst/>
                <a:latin typeface="+mn-lt"/>
                <a:ea typeface="+mn-ea"/>
                <a:cs typeface="+mn-cs"/>
              </a:rPr>
              <a:t> the material in the training module. The statement may be as simple as: “I am writing to verify that I have reviewed all the material in this training module”.</a:t>
            </a:r>
          </a:p>
          <a:p>
            <a:pPr rtl="0"/>
            <a:endParaRPr lang="en-US" sz="1200" kern="1200" dirty="0">
              <a:solidFill>
                <a:schemeClr val="tx1"/>
              </a:solidFill>
              <a:effectLst/>
              <a:latin typeface="+mn-lt"/>
              <a:ea typeface="+mn-ea"/>
              <a:cs typeface="+mn-cs"/>
            </a:endParaRPr>
          </a:p>
          <a:p>
            <a:pPr rtl="0"/>
            <a:r>
              <a:rPr lang="en-US" sz="1200" kern="1200" dirty="0" smtClean="0">
                <a:solidFill>
                  <a:schemeClr val="tx1"/>
                </a:solidFill>
                <a:effectLst/>
                <a:latin typeface="+mn-lt"/>
                <a:ea typeface="+mn-ea"/>
                <a:cs typeface="+mn-cs"/>
              </a:rPr>
              <a:t>Second, a </a:t>
            </a:r>
            <a:r>
              <a:rPr lang="en-US" sz="1200" kern="1200" dirty="0">
                <a:solidFill>
                  <a:schemeClr val="tx1"/>
                </a:solidFill>
                <a:effectLst/>
                <a:latin typeface="+mn-lt"/>
                <a:ea typeface="+mn-ea"/>
                <a:cs typeface="+mn-cs"/>
              </a:rPr>
              <a:t>brief narrative describing </a:t>
            </a:r>
            <a:r>
              <a:rPr lang="en-US" sz="1200" b="1" kern="1200" dirty="0">
                <a:solidFill>
                  <a:schemeClr val="tx1"/>
                </a:solidFill>
                <a:effectLst/>
                <a:latin typeface="+mn-lt"/>
                <a:ea typeface="+mn-ea"/>
                <a:cs typeface="+mn-cs"/>
              </a:rPr>
              <a:t>at least</a:t>
            </a:r>
            <a:r>
              <a:rPr lang="en-US" sz="1200" kern="1200" dirty="0">
                <a:solidFill>
                  <a:schemeClr val="tx1"/>
                </a:solidFill>
                <a:effectLst/>
                <a:latin typeface="+mn-lt"/>
                <a:ea typeface="+mn-ea"/>
                <a:cs typeface="+mn-cs"/>
              </a:rPr>
              <a:t> one idea gleaned from the training module to use when supervising student teachers.</a:t>
            </a:r>
          </a:p>
        </p:txBody>
      </p:sp>
      <p:sp>
        <p:nvSpPr>
          <p:cNvPr id="649" name="Shape 649"/>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298043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Shape 647"/>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48" name="Shape 648"/>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rtl="0"/>
            <a:r>
              <a:rPr lang="en-US" sz="1200" kern="1200" dirty="0">
                <a:solidFill>
                  <a:schemeClr val="tx1"/>
                </a:solidFill>
                <a:effectLst/>
                <a:latin typeface="+mn-lt"/>
                <a:ea typeface="+mn-ea"/>
                <a:cs typeface="+mn-cs"/>
              </a:rPr>
              <a:t>Thank you for your participation and your willingness to supervisor student teachers</a:t>
            </a:r>
            <a:r>
              <a:rPr lang="en-US" sz="1200" kern="1200" dirty="0" smtClean="0">
                <a:solidFill>
                  <a:schemeClr val="tx1"/>
                </a:solidFill>
                <a:effectLst/>
                <a:latin typeface="+mn-lt"/>
                <a:ea typeface="+mn-ea"/>
                <a:cs typeface="+mn-cs"/>
              </a:rPr>
              <a:t>!  On the web site where this video is posted, you can also find the power point, should you wish</a:t>
            </a:r>
            <a:r>
              <a:rPr lang="en-US" sz="1200" kern="1200" baseline="0" dirty="0" smtClean="0">
                <a:solidFill>
                  <a:schemeClr val="tx1"/>
                </a:solidFill>
                <a:effectLst/>
                <a:latin typeface="+mn-lt"/>
                <a:ea typeface="+mn-ea"/>
                <a:cs typeface="+mn-cs"/>
              </a:rPr>
              <a:t> to revisit it.</a:t>
            </a:r>
            <a:endParaRPr lang="en-US" sz="1200" kern="1200" dirty="0">
              <a:solidFill>
                <a:schemeClr val="tx1"/>
              </a:solidFill>
              <a:effectLst/>
              <a:latin typeface="+mn-lt"/>
              <a:ea typeface="+mn-ea"/>
              <a:cs typeface="+mn-cs"/>
            </a:endParaRPr>
          </a:p>
        </p:txBody>
      </p:sp>
      <p:sp>
        <p:nvSpPr>
          <p:cNvPr id="649" name="Shape 649"/>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2373292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sz="1200" kern="1200" dirty="0">
                <a:solidFill>
                  <a:schemeClr val="tx1"/>
                </a:solidFill>
                <a:latin typeface="+mn-lt"/>
                <a:ea typeface="+mn-ea"/>
                <a:cs typeface="+mn-cs"/>
              </a:rPr>
              <a:t>We</a:t>
            </a:r>
            <a:r>
              <a:rPr lang="en-US" sz="1200" kern="1200" baseline="0" dirty="0">
                <a:solidFill>
                  <a:schemeClr val="tx1"/>
                </a:solidFill>
                <a:latin typeface="+mn-lt"/>
                <a:ea typeface="+mn-ea"/>
                <a:cs typeface="+mn-cs"/>
              </a:rPr>
              <a:t> hope you will find the training </a:t>
            </a:r>
            <a:r>
              <a:rPr lang="en-US" sz="1200" kern="1200" baseline="0" dirty="0" smtClean="0">
                <a:solidFill>
                  <a:schemeClr val="tx1"/>
                </a:solidFill>
                <a:latin typeface="+mn-lt"/>
                <a:ea typeface="+mn-ea"/>
                <a:cs typeface="+mn-cs"/>
              </a:rPr>
              <a:t>useful as you work </a:t>
            </a:r>
            <a:r>
              <a:rPr lang="en-US" sz="1200" kern="1200" baseline="0" dirty="0">
                <a:solidFill>
                  <a:schemeClr val="tx1"/>
                </a:solidFill>
                <a:latin typeface="+mn-lt"/>
                <a:ea typeface="+mn-ea"/>
                <a:cs typeface="+mn-cs"/>
              </a:rPr>
              <a:t>with a student teacher for the first time. </a:t>
            </a:r>
            <a:r>
              <a:rPr lang="en-US" sz="1200" kern="1200" baseline="0" dirty="0" smtClean="0">
                <a:solidFill>
                  <a:schemeClr val="tx1"/>
                </a:solidFill>
                <a:latin typeface="+mn-lt"/>
                <a:ea typeface="+mn-ea"/>
                <a:cs typeface="+mn-cs"/>
              </a:rPr>
              <a:t>If you have additional questions, you should contact </a:t>
            </a:r>
            <a:r>
              <a:rPr lang="en-US" sz="1200" kern="1200" baseline="0" smtClean="0">
                <a:solidFill>
                  <a:schemeClr val="tx1"/>
                </a:solidFill>
                <a:latin typeface="+mn-lt"/>
                <a:ea typeface="+mn-ea"/>
                <a:cs typeface="+mn-cs"/>
              </a:rPr>
              <a:t>the student </a:t>
            </a:r>
            <a:r>
              <a:rPr lang="en-US" sz="1200" kern="1200" baseline="0" dirty="0" smtClean="0">
                <a:solidFill>
                  <a:schemeClr val="tx1"/>
                </a:solidFill>
                <a:latin typeface="+mn-lt"/>
                <a:ea typeface="+mn-ea"/>
                <a:cs typeface="+mn-cs"/>
              </a:rPr>
              <a:t>teaching coordinator at the university where you </a:t>
            </a:r>
            <a:r>
              <a:rPr lang="en-US" sz="1200" kern="1200" baseline="0" smtClean="0">
                <a:solidFill>
                  <a:schemeClr val="tx1"/>
                </a:solidFill>
                <a:latin typeface="+mn-lt"/>
                <a:ea typeface="+mn-ea"/>
                <a:cs typeface="+mn-cs"/>
              </a:rPr>
              <a:t>are affiliated. </a:t>
            </a:r>
            <a:endParaRPr lang="en-US" sz="1800" dirty="0"/>
          </a:p>
          <a:p>
            <a:endParaRPr lang="en-US" dirty="0"/>
          </a:p>
          <a:p>
            <a:endParaRPr dirty="0"/>
          </a:p>
        </p:txBody>
      </p:sp>
      <p:sp>
        <p:nvSpPr>
          <p:cNvPr id="112" name="Shape 11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1548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644" y="4415841"/>
            <a:ext cx="5486713" cy="4182659"/>
          </a:xfrm>
          <a:prstGeom prst="rect">
            <a:avLst/>
          </a:prstGeom>
          <a:noFill/>
          <a:ln>
            <a:noFill/>
          </a:ln>
        </p:spPr>
        <p:txBody>
          <a:bodyPr lIns="90322" tIns="45161" rIns="90322" bIns="45161" anchor="t" anchorCtr="0">
            <a:noAutofit/>
          </a:bodyPr>
          <a:lstStyle/>
          <a:p>
            <a:pPr rtl="0"/>
            <a:endParaRPr lang="en-US" sz="1200" kern="1200" dirty="0">
              <a:solidFill>
                <a:schemeClr val="tx1"/>
              </a:solidFill>
              <a:effectLst/>
              <a:latin typeface="+mn-lt"/>
              <a:ea typeface="+mn-ea"/>
              <a:cs typeface="+mn-cs"/>
            </a:endParaRPr>
          </a:p>
        </p:txBody>
      </p:sp>
      <p:sp>
        <p:nvSpPr>
          <p:cNvPr id="106" name="Shape 106"/>
          <p:cNvSpPr txBox="1">
            <a:spLocks noGrp="1"/>
          </p:cNvSpPr>
          <p:nvPr>
            <p:ph type="sldNum" idx="12"/>
          </p:nvPr>
        </p:nvSpPr>
        <p:spPr>
          <a:xfrm>
            <a:off x="3885319" y="8830062"/>
            <a:ext cx="2971121" cy="464740"/>
          </a:xfrm>
          <a:prstGeom prst="rect">
            <a:avLst/>
          </a:prstGeom>
          <a:noFill/>
          <a:ln>
            <a:noFill/>
          </a:ln>
        </p:spPr>
        <p:txBody>
          <a:bodyPr lIns="90322" tIns="45161" rIns="90322" bIns="45161" anchor="b" anchorCtr="0">
            <a:noAutofit/>
          </a:bodyPr>
          <a:lstStyle/>
          <a:p>
            <a:pPr>
              <a:buSzPct val="25000"/>
            </a:pPr>
            <a:r>
              <a:rPr lang="en-US"/>
              <a:t> </a:t>
            </a:r>
          </a:p>
        </p:txBody>
      </p:sp>
    </p:spTree>
    <p:extLst>
      <p:ext uri="{BB962C8B-B14F-4D97-AF65-F5344CB8AC3E}">
        <p14:creationId xmlns:p14="http://schemas.microsoft.com/office/powerpoint/2010/main" val="105264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smtClean="0"/>
              <a:t>Hi Everyone – I am Angela Miller and this</a:t>
            </a:r>
            <a:r>
              <a:rPr lang="en-US" baseline="0" dirty="0" smtClean="0"/>
              <a:t> is (or I am)</a:t>
            </a:r>
            <a:r>
              <a:rPr lang="en-US" dirty="0" smtClean="0"/>
              <a:t> Lorenzo </a:t>
            </a:r>
            <a:r>
              <a:rPr lang="en-US" sz="1200" kern="1200" baseline="0" dirty="0" err="1" smtClean="0">
                <a:solidFill>
                  <a:schemeClr val="tx1"/>
                </a:solidFill>
                <a:effectLst/>
                <a:latin typeface="+mn-lt"/>
                <a:ea typeface="+mn-ea"/>
                <a:cs typeface="+mn-cs"/>
              </a:rPr>
              <a:t>Villaobos</a:t>
            </a:r>
            <a:r>
              <a:rPr lang="en-US" dirty="0" smtClean="0"/>
              <a:t>. We are pleased to have the opportunity to serve</a:t>
            </a:r>
            <a:r>
              <a:rPr lang="en-US" baseline="0" dirty="0" smtClean="0"/>
              <a:t> as guides for this training module. We are both classroom teachers who have served as cooperating teachers -  roles we really enjoy. </a:t>
            </a:r>
          </a:p>
          <a:p>
            <a:endParaRPr lang="en-US" baseline="0" dirty="0" smtClean="0"/>
          </a:p>
          <a:p>
            <a:r>
              <a:rPr lang="en-US" dirty="0" smtClean="0"/>
              <a:t>Before addressing</a:t>
            </a:r>
            <a:r>
              <a:rPr lang="en-US" baseline="0" dirty="0" smtClean="0"/>
              <a:t> the primary learning targets for this module, l</a:t>
            </a:r>
            <a:r>
              <a:rPr lang="en-US" dirty="0" smtClean="0"/>
              <a:t>et’s </a:t>
            </a:r>
            <a:r>
              <a:rPr lang="en-US" dirty="0"/>
              <a:t>quickly </a:t>
            </a:r>
            <a:r>
              <a:rPr lang="en-US" dirty="0" smtClean="0"/>
              <a:t>review some foundational elements</a:t>
            </a:r>
            <a:r>
              <a:rPr lang="en-US" baseline="0" dirty="0" smtClean="0"/>
              <a:t>. The first of these is the regulation itself as it relates to the training of </a:t>
            </a:r>
          </a:p>
          <a:p>
            <a:endParaRPr lang="en-US" baseline="0" dirty="0" smtClean="0"/>
          </a:p>
          <a:p>
            <a:r>
              <a:rPr lang="en-US" baseline="0" dirty="0" smtClean="0"/>
              <a:t> </a:t>
            </a:r>
            <a:r>
              <a:rPr lang="en-US" b="1" baseline="0" dirty="0" smtClean="0"/>
              <a:t>the cooperating teacher </a:t>
            </a:r>
          </a:p>
          <a:p>
            <a:endParaRPr lang="en-US" b="1" baseline="0" dirty="0" smtClean="0"/>
          </a:p>
          <a:p>
            <a:r>
              <a:rPr lang="en-US" b="0" i="1" baseline="0" dirty="0" smtClean="0"/>
              <a:t>Note:</a:t>
            </a:r>
            <a:r>
              <a:rPr lang="en-US" b="0" baseline="0" dirty="0" smtClean="0"/>
              <a:t> Move to next slide as you say university supervisor.</a:t>
            </a:r>
            <a:endParaRPr b="0" dirty="0"/>
          </a:p>
        </p:txBody>
      </p:sp>
      <p:sp>
        <p:nvSpPr>
          <p:cNvPr id="112" name="Shape 11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7600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 and university supervisor.</a:t>
            </a:r>
            <a:endParaRPr lang="en-US" dirty="0" smtClean="0"/>
          </a:p>
          <a:p>
            <a:endParaRPr dirty="0"/>
          </a:p>
        </p:txBody>
      </p:sp>
      <p:sp>
        <p:nvSpPr>
          <p:cNvPr id="112" name="Shape 11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551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let’s quickly consider</a:t>
            </a:r>
            <a:r>
              <a:rPr lang="en-US" baseline="0" dirty="0" smtClean="0"/>
              <a:t> the terms we are using for the training.</a:t>
            </a:r>
            <a:endParaRPr lang="en-US" dirty="0" smtClean="0"/>
          </a:p>
          <a:p>
            <a:endParaRPr lang="en-US" dirty="0" smtClean="0"/>
          </a:p>
          <a:p>
            <a:r>
              <a:rPr lang="en-US" dirty="0" smtClean="0"/>
              <a:t>As</a:t>
            </a:r>
            <a:r>
              <a:rPr lang="en-US" baseline="0" dirty="0" smtClean="0"/>
              <a:t> you review these terms, it is important to note that t</a:t>
            </a:r>
            <a:r>
              <a:rPr lang="en-US" dirty="0" smtClean="0"/>
              <a:t>he </a:t>
            </a:r>
            <a:r>
              <a:rPr lang="en-US" dirty="0"/>
              <a:t>cooperating</a:t>
            </a:r>
            <a:r>
              <a:rPr lang="en-US" baseline="0" dirty="0"/>
              <a:t> teacher, university supervisor and student teacher form a triad working together through consultation and collaboration to prepare the student teacher for certification</a:t>
            </a:r>
            <a:r>
              <a:rPr lang="en-US" baseline="0" dirty="0" smtClean="0"/>
              <a:t>. The term triad is used to emphasize the importance of communicating clearly and specifically when determining strengths and growth areas that inform the action plan designed to promote growth. We will come back to that point later in the module.</a:t>
            </a:r>
            <a:endParaRPr dirty="0"/>
          </a:p>
        </p:txBody>
      </p:sp>
      <p:sp>
        <p:nvSpPr>
          <p:cNvPr id="124" name="Shape 124"/>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6617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smtClean="0"/>
              <a:t>We also</a:t>
            </a:r>
            <a:r>
              <a:rPr lang="en-US" baseline="0" dirty="0" smtClean="0"/>
              <a:t> need to consider the framework for growth articulated through the </a:t>
            </a:r>
            <a:r>
              <a:rPr lang="en-US" baseline="0" dirty="0"/>
              <a:t>Kentucky Teacher Performance Standards.  These standards can be accessed through the link </a:t>
            </a:r>
            <a:r>
              <a:rPr lang="en-US" baseline="0" dirty="0" smtClean="0"/>
              <a:t>you see here.  </a:t>
            </a:r>
            <a:r>
              <a:rPr lang="en-US" baseline="0" dirty="0"/>
              <a:t>We encourage you to review these standards and </a:t>
            </a:r>
            <a:r>
              <a:rPr lang="en-US" baseline="0" dirty="0" smtClean="0"/>
              <a:t>discuss with </a:t>
            </a:r>
            <a:r>
              <a:rPr lang="en-US" baseline="0" dirty="0"/>
              <a:t>your student </a:t>
            </a:r>
            <a:r>
              <a:rPr lang="en-US" baseline="0" dirty="0" smtClean="0"/>
              <a:t>teacher </a:t>
            </a:r>
            <a:r>
              <a:rPr lang="en-US" baseline="0" dirty="0"/>
              <a:t>how they are used in </a:t>
            </a:r>
            <a:r>
              <a:rPr lang="en-US" baseline="0" dirty="0" smtClean="0"/>
              <a:t>the </a:t>
            </a:r>
            <a:r>
              <a:rPr lang="en-US" baseline="0" dirty="0"/>
              <a:t>life </a:t>
            </a:r>
            <a:r>
              <a:rPr lang="en-US" baseline="0" dirty="0" smtClean="0"/>
              <a:t>of </a:t>
            </a:r>
            <a:r>
              <a:rPr lang="en-US" baseline="0" dirty="0"/>
              <a:t>a teacher. </a:t>
            </a:r>
            <a:endParaRPr dirty="0"/>
          </a:p>
        </p:txBody>
      </p:sp>
      <p:sp>
        <p:nvSpPr>
          <p:cNvPr id="124" name="Shape 124"/>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787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644" y="4415841"/>
            <a:ext cx="5486713" cy="4182659"/>
          </a:xfrm>
          <a:prstGeom prst="rect">
            <a:avLst/>
          </a:prstGeom>
        </p:spPr>
        <p:txBody>
          <a:bodyPr lIns="88984" tIns="88984" rIns="88984" bIns="88984" anchor="ctr" anchorCtr="0">
            <a:noAutofit/>
          </a:bodyPr>
          <a:lstStyle/>
          <a:p>
            <a:r>
              <a:rPr lang="en-US" dirty="0"/>
              <a:t>All</a:t>
            </a:r>
            <a:r>
              <a:rPr lang="en-US" baseline="0" dirty="0"/>
              <a:t> supervision of a student teacher consists of a network of support from the P-12 faculty/cooperating teacher and the EPP supervisor.  </a:t>
            </a:r>
            <a:r>
              <a:rPr lang="en-US" baseline="0" dirty="0" smtClean="0"/>
              <a:t>Both supervisors serve as </a:t>
            </a:r>
            <a:r>
              <a:rPr lang="en-US" baseline="0" dirty="0"/>
              <a:t>mentors to the student teacher in their own unique way.  The cooperating teacher gives informal and formal feedback on how the student teacher is meeting expectations on all aspects </a:t>
            </a:r>
            <a:r>
              <a:rPr lang="en-US" baseline="0" dirty="0" smtClean="0"/>
              <a:t>of the way they are assessed through the EPPs performance evaluation instruments.  As indicated earlier, these instruments are based on the KTPS.</a:t>
            </a:r>
          </a:p>
          <a:p>
            <a:endParaRPr lang="en-US" baseline="0" dirty="0" smtClean="0"/>
          </a:p>
          <a:p>
            <a:r>
              <a:rPr lang="en-US" baseline="0" dirty="0" smtClean="0"/>
              <a:t>The EPP/university </a:t>
            </a:r>
            <a:r>
              <a:rPr lang="en-US" baseline="0" dirty="0"/>
              <a:t>supervisor is a second pair of eyes </a:t>
            </a:r>
            <a:r>
              <a:rPr lang="en-US" baseline="0" dirty="0" smtClean="0"/>
              <a:t>observing </a:t>
            </a:r>
            <a:r>
              <a:rPr lang="en-US" baseline="0" dirty="0"/>
              <a:t>the </a:t>
            </a:r>
            <a:r>
              <a:rPr lang="en-US" baseline="0" dirty="0" smtClean="0"/>
              <a:t>student teacher </a:t>
            </a:r>
            <a:r>
              <a:rPr lang="en-US" baseline="0" dirty="0"/>
              <a:t>periodically </a:t>
            </a:r>
            <a:r>
              <a:rPr lang="en-US" baseline="0" dirty="0" smtClean="0"/>
              <a:t>during the placement period. </a:t>
            </a:r>
            <a:r>
              <a:rPr lang="en-US" baseline="0" dirty="0"/>
              <a:t>She/he also conducts written assessment as the placement progresses.  Both mentors serve important </a:t>
            </a:r>
            <a:r>
              <a:rPr lang="en-US" baseline="0" dirty="0" smtClean="0"/>
              <a:t>roles supporting, assessing and mentoring </a:t>
            </a:r>
            <a:r>
              <a:rPr lang="en-US" baseline="0" dirty="0"/>
              <a:t>the student teacher throughout the student teaching </a:t>
            </a:r>
            <a:r>
              <a:rPr lang="en-US" baseline="0" dirty="0" smtClean="0"/>
              <a:t>placement.</a:t>
            </a:r>
            <a:endParaRPr dirty="0"/>
          </a:p>
        </p:txBody>
      </p:sp>
      <p:sp>
        <p:nvSpPr>
          <p:cNvPr id="132" name="Shape 132"/>
          <p:cNvSpPr>
            <a:spLocks noGrp="1" noRot="1" noChangeAspect="1"/>
          </p:cNvSpPr>
          <p:nvPr>
            <p:ph type="sldImg" idx="2"/>
          </p:nvPr>
        </p:nvSpPr>
        <p:spPr>
          <a:xfrm>
            <a:off x="1106488" y="698500"/>
            <a:ext cx="4645025" cy="34845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900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1432559" y="359897"/>
            <a:ext cx="7406639" cy="1472183"/>
          </a:xfrm>
          <a:prstGeom prst="rect">
            <a:avLst/>
          </a:prstGeom>
          <a:noFill/>
          <a:ln>
            <a:noFill/>
          </a:ln>
        </p:spPr>
        <p:txBody>
          <a:bodyPr lIns="91425" tIns="91425" rIns="91425" bIns="91425" anchor="b" anchorCtr="0"/>
          <a:lstStyle>
            <a:lvl1pPr marL="0" marR="0" indent="0" algn="l" rtl="0">
              <a:spcBef>
                <a:spcPts val="0"/>
              </a:spcBef>
              <a:buClr>
                <a:srgbClr val="0070C0"/>
              </a:buClr>
              <a:buFont typeface="Arial"/>
              <a:buNone/>
              <a:defRPr sz="4300" b="0" i="0" u="none" strike="noStrike" cap="none" baseline="0">
                <a:solidFill>
                  <a:srgbClr val="0070C0"/>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1" name="Shape 21"/>
          <p:cNvSpPr txBox="1">
            <a:spLocks noGrp="1"/>
          </p:cNvSpPr>
          <p:nvPr>
            <p:ph type="subTitle" idx="1"/>
          </p:nvPr>
        </p:nvSpPr>
        <p:spPr>
          <a:xfrm>
            <a:off x="1432559" y="1850064"/>
            <a:ext cx="7406639" cy="1752600"/>
          </a:xfrm>
          <a:prstGeom prst="rect">
            <a:avLst/>
          </a:prstGeom>
          <a:noFill/>
          <a:ln>
            <a:noFill/>
          </a:ln>
        </p:spPr>
        <p:txBody>
          <a:bodyPr lIns="91425" tIns="91425" rIns="91425" bIns="91425" anchor="t" anchorCtr="0"/>
          <a:lstStyle>
            <a:lvl1pPr marL="27432" marR="0" indent="-2032" algn="l" rtl="0">
              <a:lnSpc>
                <a:spcPct val="100000"/>
              </a:lnSpc>
              <a:spcBef>
                <a:spcPts val="600"/>
              </a:spcBef>
              <a:buClr>
                <a:schemeClr val="accent1"/>
              </a:buClr>
              <a:buFont typeface="Arial"/>
              <a:buNone/>
              <a:defRPr sz="2600" b="0" i="0" u="none" strike="noStrike" cap="none" baseline="0">
                <a:solidFill>
                  <a:srgbClr val="341108"/>
                </a:solidFill>
                <a:latin typeface="Arial"/>
                <a:ea typeface="Arial"/>
                <a:cs typeface="Arial"/>
                <a:sym typeface="Arial"/>
              </a:defRPr>
            </a:lvl1pPr>
            <a:lvl2pPr marL="457200" marR="0" indent="0" algn="ctr" rtl="0">
              <a:lnSpc>
                <a:spcPct val="100000"/>
              </a:lnSpc>
              <a:spcBef>
                <a:spcPts val="550"/>
              </a:spcBef>
              <a:buClr>
                <a:schemeClr val="accent1"/>
              </a:buClr>
              <a:buFont typeface="Arial"/>
              <a:buNone/>
              <a:defRPr sz="2800" b="0" i="0" u="none" strike="noStrike" cap="none" baseline="0">
                <a:solidFill>
                  <a:schemeClr val="dk1"/>
                </a:solidFill>
                <a:latin typeface="Arial"/>
                <a:ea typeface="Arial"/>
                <a:cs typeface="Arial"/>
                <a:sym typeface="Arial"/>
              </a:defRPr>
            </a:lvl2pPr>
            <a:lvl3pPr marL="914400" marR="0" indent="0" algn="ctr" rtl="0">
              <a:lnSpc>
                <a:spcPct val="100000"/>
              </a:lnSpc>
              <a:spcBef>
                <a:spcPts val="480"/>
              </a:spcBef>
              <a:buClr>
                <a:schemeClr val="accent2"/>
              </a:buClr>
              <a:buFont typeface="Arial"/>
              <a:buNone/>
              <a:defRPr sz="2400" b="0" i="0" u="none" strike="noStrike" cap="none" baseline="0">
                <a:solidFill>
                  <a:schemeClr val="dk1"/>
                </a:solidFill>
                <a:latin typeface="Arial"/>
                <a:ea typeface="Arial"/>
                <a:cs typeface="Arial"/>
                <a:sym typeface="Arial"/>
              </a:defRPr>
            </a:lvl3pPr>
            <a:lvl4pPr marL="1371600" marR="0" indent="0" algn="ctr" rtl="0">
              <a:lnSpc>
                <a:spcPct val="100000"/>
              </a:lnSpc>
              <a:spcBef>
                <a:spcPts val="400"/>
              </a:spcBef>
              <a:buClr>
                <a:schemeClr val="accent3"/>
              </a:buClr>
              <a:buFont typeface="Arial"/>
              <a:buNone/>
              <a:defRPr sz="2000" b="0" i="0" u="none" strike="noStrike" cap="none" baseline="0">
                <a:solidFill>
                  <a:schemeClr val="dk1"/>
                </a:solidFill>
                <a:latin typeface="Arial"/>
                <a:ea typeface="Arial"/>
                <a:cs typeface="Arial"/>
                <a:sym typeface="Arial"/>
              </a:defRPr>
            </a:lvl4pPr>
            <a:lvl5pPr marL="1828800" marR="0" indent="0" algn="ctr" rtl="0">
              <a:lnSpc>
                <a:spcPct val="100000"/>
              </a:lnSpc>
              <a:spcBef>
                <a:spcPts val="400"/>
              </a:spcBef>
              <a:buClr>
                <a:schemeClr val="accent4"/>
              </a:buClr>
              <a:buFont typeface="Arial"/>
              <a:buNone/>
              <a:defRPr sz="2000" b="0" i="0" u="none" strike="noStrike" cap="none" baseline="0">
                <a:solidFill>
                  <a:schemeClr val="dk1"/>
                </a:solidFill>
                <a:latin typeface="Arial"/>
                <a:ea typeface="Arial"/>
                <a:cs typeface="Arial"/>
                <a:sym typeface="Arial"/>
              </a:defRPr>
            </a:lvl5pPr>
            <a:lvl6pPr marL="2286000" marR="0" indent="0" algn="ctr" rtl="0">
              <a:lnSpc>
                <a:spcPct val="100000"/>
              </a:lnSpc>
              <a:spcBef>
                <a:spcPts val="400"/>
              </a:spcBef>
              <a:buClr>
                <a:schemeClr val="accent5"/>
              </a:buClr>
              <a:buFont typeface="Arial"/>
              <a:buNone/>
              <a:defRPr sz="2000" b="0" i="0" u="none" strike="noStrike" cap="none" baseline="0">
                <a:solidFill>
                  <a:schemeClr val="dk1"/>
                </a:solidFill>
                <a:latin typeface="Arial"/>
                <a:ea typeface="Arial"/>
                <a:cs typeface="Arial"/>
                <a:sym typeface="Arial"/>
              </a:defRPr>
            </a:lvl6pPr>
            <a:lvl7pPr marL="2743200" marR="0" indent="0" algn="ctr" rtl="0">
              <a:lnSpc>
                <a:spcPct val="100000"/>
              </a:lnSpc>
              <a:spcBef>
                <a:spcPts val="400"/>
              </a:spcBef>
              <a:buClr>
                <a:schemeClr val="accent6"/>
              </a:buClr>
              <a:buFont typeface="Arial"/>
              <a:buNone/>
              <a:defRPr sz="2000" b="0" i="0" u="none" strike="noStrike" cap="none" baseline="0">
                <a:solidFill>
                  <a:schemeClr val="dk1"/>
                </a:solidFill>
                <a:latin typeface="Arial"/>
                <a:ea typeface="Arial"/>
                <a:cs typeface="Arial"/>
                <a:sym typeface="Arial"/>
              </a:defRPr>
            </a:lvl7pPr>
            <a:lvl8pPr marL="3200400" marR="0" indent="0" algn="ctr" rtl="0">
              <a:lnSpc>
                <a:spcPct val="100000"/>
              </a:lnSpc>
              <a:spcBef>
                <a:spcPts val="400"/>
              </a:spcBef>
              <a:buClr>
                <a:schemeClr val="accent6"/>
              </a:buClr>
              <a:buFont typeface="Arial"/>
              <a:buNone/>
              <a:defRPr sz="2000" b="0" i="0" u="none" strike="noStrike" cap="none" baseline="0">
                <a:solidFill>
                  <a:schemeClr val="dk1"/>
                </a:solidFill>
                <a:latin typeface="Arial"/>
                <a:ea typeface="Arial"/>
                <a:cs typeface="Arial"/>
                <a:sym typeface="Arial"/>
              </a:defRPr>
            </a:lvl8pPr>
            <a:lvl9pPr marL="3657600" marR="0" indent="0" algn="ctr" rtl="0">
              <a:lnSpc>
                <a:spcPct val="100000"/>
              </a:lnSpc>
              <a:spcBef>
                <a:spcPts val="400"/>
              </a:spcBef>
              <a:buClr>
                <a:schemeClr val="accent6"/>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5" name="Shape 25"/>
          <p:cNvSpPr/>
          <p:nvPr/>
        </p:nvSpPr>
        <p:spPr>
          <a:xfrm>
            <a:off x="921433" y="1413801"/>
            <a:ext cx="210312" cy="210312"/>
          </a:xfrm>
          <a:prstGeom prst="ellipse">
            <a:avLst/>
          </a:prstGeom>
          <a:gradFill>
            <a:gsLst>
              <a:gs pos="0">
                <a:srgbClr val="E3FAFF">
                  <a:alpha val="94901"/>
                </a:srgbClr>
              </a:gs>
              <a:gs pos="50000">
                <a:srgbClr val="C9F3FD">
                  <a:alpha val="89803"/>
                </a:srgbClr>
              </a:gs>
              <a:gs pos="95000">
                <a:srgbClr val="79E2FE">
                  <a:alpha val="87843"/>
                </a:srgbClr>
              </a:gs>
              <a:gs pos="100000">
                <a:srgbClr val="00ABD5">
                  <a:alpha val="84705"/>
                </a:srgbClr>
              </a:gs>
            </a:gsLst>
            <a:path path="circle">
              <a:fillToRect r="100000" b="100000"/>
            </a:path>
            <a:tileRect l="-100000" t="-100000"/>
          </a:gradFill>
          <a:ln w="9525" cap="rnd">
            <a:solidFill>
              <a:srgbClr val="2F8EA5">
                <a:alpha val="60000"/>
              </a:srgbClr>
            </a:solidFill>
            <a:prstDash val="solid"/>
            <a:round/>
            <a:headEnd type="none" w="med" len="med"/>
            <a:tailEnd type="none" w="med" len="med"/>
          </a:ln>
        </p:spPr>
        <p:txBody>
          <a:bodyPr lIns="91425" tIns="45700" rIns="91425" bIns="45700" anchor="ctr" anchorCtr="0">
            <a:noAutofit/>
          </a:bodyPr>
          <a:lstStyle/>
          <a:p>
            <a:endParaRPr/>
          </a:p>
        </p:txBody>
      </p:sp>
      <p:sp>
        <p:nvSpPr>
          <p:cNvPr id="26" name="Shape 26"/>
          <p:cNvSpPr/>
          <p:nvPr/>
        </p:nvSpPr>
        <p:spPr>
          <a:xfrm>
            <a:off x="1157175" y="1345016"/>
            <a:ext cx="64008" cy="64008"/>
          </a:xfrm>
          <a:prstGeom prst="ellipse">
            <a:avLst/>
          </a:prstGeom>
          <a:noFill/>
          <a:ln w="12700" cap="rnd">
            <a:solidFill>
              <a:srgbClr val="318093">
                <a:alpha val="60000"/>
              </a:srgbClr>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93"/>
        <p:cNvGrpSpPr/>
        <p:nvPr/>
      </p:nvGrpSpPr>
      <p:grpSpPr>
        <a:xfrm>
          <a:off x="0" y="0"/>
          <a:ext cx="0" cy="0"/>
          <a:chOff x="0" y="0"/>
          <a:chExt cx="0" cy="0"/>
        </a:xfrm>
      </p:grpSpPr>
      <p:sp>
        <p:nvSpPr>
          <p:cNvPr id="94" name="Shape 94"/>
          <p:cNvSpPr txBox="1">
            <a:spLocks noGrp="1"/>
          </p:cNvSpPr>
          <p:nvPr>
            <p:ph type="title"/>
          </p:nvPr>
        </p:nvSpPr>
        <p:spPr>
          <a:xfrm rot="5400000">
            <a:off x="4846637" y="2286001"/>
            <a:ext cx="5851525" cy="1828800"/>
          </a:xfrm>
          <a:prstGeom prst="rect">
            <a:avLst/>
          </a:prstGeom>
          <a:noFill/>
          <a:ln>
            <a:noFill/>
          </a:ln>
        </p:spPr>
        <p:txBody>
          <a:bodyPr lIns="91425" tIns="91425" rIns="91425" bIns="91425" anchor="ctr" anchorCtr="0"/>
          <a:lstStyle>
            <a:lvl1pPr algn="l" rtl="0">
              <a:spcBef>
                <a:spcPts val="0"/>
              </a:spcBef>
              <a:buClr>
                <a:srgbClr val="0070C0"/>
              </a:buClr>
              <a:buNone/>
              <a:defRPr sz="4300">
                <a:solidFill>
                  <a:srgbClr val="0070C0"/>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5" name="Shape 95"/>
          <p:cNvSpPr txBox="1">
            <a:spLocks noGrp="1"/>
          </p:cNvSpPr>
          <p:nvPr>
            <p:ph type="body" idx="1"/>
          </p:nvPr>
        </p:nvSpPr>
        <p:spPr>
          <a:xfrm rot="5400000">
            <a:off x="998537" y="419102"/>
            <a:ext cx="5851525" cy="5562600"/>
          </a:xfrm>
          <a:prstGeom prst="rect">
            <a:avLst/>
          </a:prstGeom>
          <a:noFill/>
          <a:ln>
            <a:noFill/>
          </a:ln>
        </p:spPr>
        <p:txBody>
          <a:bodyPr lIns="91425" tIns="91425" rIns="91425" bIns="91425" anchor="t" anchorCtr="0"/>
          <a:lstStyle>
            <a:lvl1pPr marL="365760" indent="-191134" algn="l" rtl="0">
              <a:lnSpc>
                <a:spcPct val="100000"/>
              </a:lnSpc>
              <a:spcBef>
                <a:spcPts val="600"/>
              </a:spcBef>
              <a:buClr>
                <a:schemeClr val="accent1"/>
              </a:buClr>
              <a:buFont typeface="Arial"/>
              <a:buChar char="•"/>
              <a:defRPr sz="3200">
                <a:solidFill>
                  <a:schemeClr val="dk1"/>
                </a:solidFill>
              </a:defRPr>
            </a:lvl1pPr>
            <a:lvl2pPr marL="640080" indent="-138430" algn="l" rtl="0">
              <a:lnSpc>
                <a:spcPct val="100000"/>
              </a:lnSpc>
              <a:spcBef>
                <a:spcPts val="550"/>
              </a:spcBef>
              <a:buClr>
                <a:schemeClr val="accent1"/>
              </a:buClr>
              <a:buFont typeface="Arial"/>
              <a:buChar char="•"/>
              <a:defRPr sz="2800">
                <a:solidFill>
                  <a:schemeClr val="dk1"/>
                </a:solidFill>
              </a:defRPr>
            </a:lvl2pPr>
            <a:lvl3pPr marL="886967" indent="-147192" algn="l" rtl="0">
              <a:lnSpc>
                <a:spcPct val="100000"/>
              </a:lnSpc>
              <a:spcBef>
                <a:spcPts val="480"/>
              </a:spcBef>
              <a:buClr>
                <a:schemeClr val="accent2"/>
              </a:buClr>
              <a:buFont typeface="Arial"/>
              <a:buChar char="•"/>
              <a:defRPr sz="2400">
                <a:solidFill>
                  <a:schemeClr val="dk1"/>
                </a:solidFill>
              </a:defRPr>
            </a:lvl3pPr>
            <a:lvl4pPr marL="1097280" indent="-106680" algn="l" rtl="0">
              <a:lnSpc>
                <a:spcPct val="100000"/>
              </a:lnSpc>
              <a:spcBef>
                <a:spcPts val="400"/>
              </a:spcBef>
              <a:buClr>
                <a:schemeClr val="accent3"/>
              </a:buClr>
              <a:buFont typeface="Arial"/>
              <a:buChar char="•"/>
              <a:defRPr sz="2000">
                <a:solidFill>
                  <a:schemeClr val="dk1"/>
                </a:solidFill>
              </a:defRPr>
            </a:lvl4pPr>
            <a:lvl5pPr marL="1298448" indent="-117347" algn="l" rtl="0">
              <a:lnSpc>
                <a:spcPct val="100000"/>
              </a:lnSpc>
              <a:spcBef>
                <a:spcPts val="400"/>
              </a:spcBef>
              <a:buClr>
                <a:schemeClr val="accent4"/>
              </a:buClr>
              <a:buFont typeface="Arial"/>
              <a:buChar char="•"/>
              <a:defRPr sz="2000">
                <a:solidFill>
                  <a:schemeClr val="dk1"/>
                </a:solidFill>
              </a:defRPr>
            </a:lvl5pPr>
            <a:lvl6pPr marL="1508760" indent="-111760" algn="l" rtl="0">
              <a:lnSpc>
                <a:spcPct val="100000"/>
              </a:lnSpc>
              <a:spcBef>
                <a:spcPts val="400"/>
              </a:spcBef>
              <a:buClr>
                <a:schemeClr val="accent5"/>
              </a:buClr>
              <a:buFont typeface="Arial"/>
              <a:buChar char="•"/>
              <a:defRPr sz="2000">
                <a:solidFill>
                  <a:schemeClr val="dk1"/>
                </a:solidFill>
              </a:defRPr>
            </a:lvl6pPr>
            <a:lvl7pPr marL="1719072" indent="-118872" algn="l" rtl="0">
              <a:lnSpc>
                <a:spcPct val="100000"/>
              </a:lnSpc>
              <a:spcBef>
                <a:spcPts val="400"/>
              </a:spcBef>
              <a:buClr>
                <a:schemeClr val="accent6"/>
              </a:buClr>
              <a:buFont typeface="Arial"/>
              <a:buChar char="•"/>
              <a:defRPr sz="2000">
                <a:solidFill>
                  <a:schemeClr val="dk1"/>
                </a:solidFill>
              </a:defRPr>
            </a:lvl7pPr>
            <a:lvl8pPr marL="1920240" indent="-116839" algn="l" rtl="0">
              <a:lnSpc>
                <a:spcPct val="100000"/>
              </a:lnSpc>
              <a:spcBef>
                <a:spcPts val="400"/>
              </a:spcBef>
              <a:buClr>
                <a:schemeClr val="accent6"/>
              </a:buClr>
              <a:buFont typeface="Arial"/>
              <a:buChar char="•"/>
              <a:defRPr sz="2000">
                <a:solidFill>
                  <a:schemeClr val="dk1"/>
                </a:solidFill>
              </a:defRPr>
            </a:lvl8pPr>
            <a:lvl9pPr marL="2130552" indent="-111251" algn="l" rtl="0">
              <a:lnSpc>
                <a:spcPct val="100000"/>
              </a:lnSpc>
              <a:spcBef>
                <a:spcPts val="400"/>
              </a:spcBef>
              <a:buClr>
                <a:schemeClr val="accent6"/>
              </a:buClr>
              <a:buFont typeface="Arial"/>
              <a:buChar char="•"/>
              <a:defRPr sz="2000">
                <a:solidFill>
                  <a:schemeClr val="dk1"/>
                </a:solidFill>
              </a:defRPr>
            </a:lvl9pPr>
          </a:lstStyle>
          <a:p>
            <a:endParaRPr/>
          </a:p>
        </p:txBody>
      </p:sp>
      <p:sp>
        <p:nvSpPr>
          <p:cNvPr id="96" name="Shape 96"/>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7" name="Shape 97"/>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8" name="Shape 98"/>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29AF494-7FE4-4D8D-BDE7-A040268A9D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C631848-5BA9-42E5-8AAA-87213033AD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A46D6C-F3C2-4BB4-ACBC-26C186648DCA}"/>
              </a:ext>
            </a:extLst>
          </p:cNvPr>
          <p:cNvSpPr>
            <a:spLocks noGrp="1" noChangeArrowheads="1"/>
          </p:cNvSpPr>
          <p:nvPr>
            <p:ph type="sldNum" sz="quarter" idx="12"/>
          </p:nvPr>
        </p:nvSpPr>
        <p:spPr>
          <a:ln/>
        </p:spPr>
        <p:txBody>
          <a:bodyPr/>
          <a:lstStyle>
            <a:lvl1pPr>
              <a:defRPr/>
            </a:lvl1pPr>
          </a:lstStyle>
          <a:p>
            <a:pPr>
              <a:defRPr/>
            </a:pPr>
            <a:fld id="{99D43838-B1A4-45E8-B14D-092E02C9335E}" type="slidenum">
              <a:rPr lang="en-US" altLang="en-US"/>
              <a:pPr>
                <a:defRPr/>
              </a:pPr>
              <a:t>‹#›</a:t>
            </a:fld>
            <a:endParaRPr lang="en-US" altLang="en-US"/>
          </a:p>
        </p:txBody>
      </p:sp>
    </p:spTree>
    <p:extLst>
      <p:ext uri="{BB962C8B-B14F-4D97-AF65-F5344CB8AC3E}">
        <p14:creationId xmlns:p14="http://schemas.microsoft.com/office/powerpoint/2010/main" val="79043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algn="l" rtl="0">
              <a:spcBef>
                <a:spcPts val="0"/>
              </a:spcBef>
              <a:buClr>
                <a:srgbClr val="0070C0"/>
              </a:buClr>
              <a:buNone/>
              <a:defRPr sz="4300">
                <a:solidFill>
                  <a:srgbClr val="0070C0"/>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 name="Shape 29"/>
          <p:cNvSpPr txBox="1">
            <a:spLocks noGrp="1"/>
          </p:cNvSpPr>
          <p:nvPr>
            <p:ph type="body" idx="1"/>
          </p:nvPr>
        </p:nvSpPr>
        <p:spPr>
          <a:xfrm>
            <a:off x="1435608" y="1447800"/>
            <a:ext cx="7498080" cy="4800600"/>
          </a:xfrm>
          <a:prstGeom prst="rect">
            <a:avLst/>
          </a:prstGeom>
          <a:noFill/>
          <a:ln>
            <a:noFill/>
          </a:ln>
        </p:spPr>
        <p:txBody>
          <a:bodyPr lIns="91425" tIns="91425" rIns="91425" bIns="91425" anchor="t" anchorCtr="0"/>
          <a:lstStyle>
            <a:lvl1pPr marL="365760" indent="-191134" algn="l" rtl="0">
              <a:lnSpc>
                <a:spcPct val="100000"/>
              </a:lnSpc>
              <a:spcBef>
                <a:spcPts val="600"/>
              </a:spcBef>
              <a:buClr>
                <a:schemeClr val="accent1"/>
              </a:buClr>
              <a:buFont typeface="Arial"/>
              <a:buChar char="•"/>
              <a:defRPr sz="3200">
                <a:solidFill>
                  <a:schemeClr val="dk1"/>
                </a:solidFill>
              </a:defRPr>
            </a:lvl1pPr>
            <a:lvl2pPr marL="640080" indent="-138430" algn="l" rtl="0">
              <a:lnSpc>
                <a:spcPct val="100000"/>
              </a:lnSpc>
              <a:spcBef>
                <a:spcPts val="550"/>
              </a:spcBef>
              <a:buClr>
                <a:schemeClr val="accent1"/>
              </a:buClr>
              <a:buFont typeface="Arial"/>
              <a:buChar char="•"/>
              <a:defRPr sz="2800">
                <a:solidFill>
                  <a:schemeClr val="dk1"/>
                </a:solidFill>
              </a:defRPr>
            </a:lvl2pPr>
            <a:lvl3pPr marL="886967" indent="-147192" algn="l" rtl="0">
              <a:lnSpc>
                <a:spcPct val="100000"/>
              </a:lnSpc>
              <a:spcBef>
                <a:spcPts val="480"/>
              </a:spcBef>
              <a:buClr>
                <a:schemeClr val="accent2"/>
              </a:buClr>
              <a:buFont typeface="Arial"/>
              <a:buChar char="•"/>
              <a:defRPr sz="2400">
                <a:solidFill>
                  <a:schemeClr val="dk1"/>
                </a:solidFill>
              </a:defRPr>
            </a:lvl3pPr>
            <a:lvl4pPr marL="1097280" indent="-106680" algn="l" rtl="0">
              <a:lnSpc>
                <a:spcPct val="100000"/>
              </a:lnSpc>
              <a:spcBef>
                <a:spcPts val="400"/>
              </a:spcBef>
              <a:buClr>
                <a:schemeClr val="accent3"/>
              </a:buClr>
              <a:buFont typeface="Arial"/>
              <a:buChar char="•"/>
              <a:defRPr sz="2000">
                <a:solidFill>
                  <a:schemeClr val="dk1"/>
                </a:solidFill>
              </a:defRPr>
            </a:lvl4pPr>
            <a:lvl5pPr marL="1298448" indent="-117347" algn="l" rtl="0">
              <a:lnSpc>
                <a:spcPct val="100000"/>
              </a:lnSpc>
              <a:spcBef>
                <a:spcPts val="400"/>
              </a:spcBef>
              <a:buClr>
                <a:schemeClr val="accent4"/>
              </a:buClr>
              <a:buFont typeface="Arial"/>
              <a:buChar char="•"/>
              <a:defRPr sz="2000">
                <a:solidFill>
                  <a:schemeClr val="dk1"/>
                </a:solidFill>
              </a:defRPr>
            </a:lvl5pPr>
            <a:lvl6pPr marL="1508760" indent="-111760" algn="l" rtl="0">
              <a:lnSpc>
                <a:spcPct val="100000"/>
              </a:lnSpc>
              <a:spcBef>
                <a:spcPts val="400"/>
              </a:spcBef>
              <a:buClr>
                <a:schemeClr val="accent5"/>
              </a:buClr>
              <a:buFont typeface="Arial"/>
              <a:buChar char="•"/>
              <a:defRPr sz="2000">
                <a:solidFill>
                  <a:schemeClr val="dk1"/>
                </a:solidFill>
              </a:defRPr>
            </a:lvl6pPr>
            <a:lvl7pPr marL="1719072" indent="-118872" algn="l" rtl="0">
              <a:lnSpc>
                <a:spcPct val="100000"/>
              </a:lnSpc>
              <a:spcBef>
                <a:spcPts val="400"/>
              </a:spcBef>
              <a:buClr>
                <a:schemeClr val="accent6"/>
              </a:buClr>
              <a:buFont typeface="Arial"/>
              <a:buChar char="•"/>
              <a:defRPr sz="2000">
                <a:solidFill>
                  <a:schemeClr val="dk1"/>
                </a:solidFill>
              </a:defRPr>
            </a:lvl7pPr>
            <a:lvl8pPr marL="1920240" indent="-116839" algn="l" rtl="0">
              <a:lnSpc>
                <a:spcPct val="100000"/>
              </a:lnSpc>
              <a:spcBef>
                <a:spcPts val="400"/>
              </a:spcBef>
              <a:buClr>
                <a:schemeClr val="accent6"/>
              </a:buClr>
              <a:buFont typeface="Arial"/>
              <a:buChar char="•"/>
              <a:defRPr sz="2000">
                <a:solidFill>
                  <a:schemeClr val="dk1"/>
                </a:solidFill>
              </a:defRPr>
            </a:lvl8pPr>
            <a:lvl9pPr marL="2130552" indent="-111251" algn="l" rtl="0">
              <a:lnSpc>
                <a:spcPct val="100000"/>
              </a:lnSpc>
              <a:spcBef>
                <a:spcPts val="400"/>
              </a:spcBef>
              <a:buClr>
                <a:schemeClr val="accent6"/>
              </a:buClr>
              <a:buFont typeface="Arial"/>
              <a:buChar char="•"/>
              <a:defRPr sz="2000">
                <a:solidFill>
                  <a:schemeClr val="dk1"/>
                </a:solidFill>
              </a:defRPr>
            </a:lvl9pPr>
          </a:lstStyle>
          <a:p>
            <a:endParaRPr/>
          </a:p>
        </p:txBody>
      </p:sp>
      <p:sp>
        <p:nvSpPr>
          <p:cNvPr id="30" name="Shape 30"/>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33"/>
        <p:cNvGrpSpPr/>
        <p:nvPr/>
      </p:nvGrpSpPr>
      <p:grpSpPr>
        <a:xfrm>
          <a:off x="0" y="0"/>
          <a:ext cx="0" cy="0"/>
          <a:chOff x="0" y="0"/>
          <a:chExt cx="0" cy="0"/>
        </a:xfrm>
      </p:grpSpPr>
      <p:sp>
        <p:nvSpPr>
          <p:cNvPr id="34" name="Shape 34"/>
          <p:cNvSpPr/>
          <p:nvPr/>
        </p:nvSpPr>
        <p:spPr>
          <a:xfrm>
            <a:off x="2282890" y="-54"/>
            <a:ext cx="6858000" cy="6858053"/>
          </a:xfrm>
          <a:prstGeom prst="rect">
            <a:avLst/>
          </a:prstGeom>
          <a:solidFill>
            <a:schemeClr val="lt1"/>
          </a:solidFill>
          <a:ln>
            <a:noFill/>
          </a:ln>
        </p:spPr>
        <p:txBody>
          <a:bodyPr lIns="91425" tIns="45700" rIns="91425" bIns="45700" anchor="ctr" anchorCtr="0">
            <a:noAutofit/>
          </a:bodyPr>
          <a:lstStyle/>
          <a:p>
            <a:endParaRPr/>
          </a:p>
        </p:txBody>
      </p:sp>
      <p:sp>
        <p:nvSpPr>
          <p:cNvPr id="35" name="Shape 35"/>
          <p:cNvSpPr txBox="1">
            <a:spLocks noGrp="1"/>
          </p:cNvSpPr>
          <p:nvPr>
            <p:ph type="title"/>
          </p:nvPr>
        </p:nvSpPr>
        <p:spPr>
          <a:xfrm>
            <a:off x="2578391" y="2600325"/>
            <a:ext cx="6400799" cy="2286000"/>
          </a:xfrm>
          <a:prstGeom prst="rect">
            <a:avLst/>
          </a:prstGeom>
          <a:noFill/>
          <a:ln>
            <a:noFill/>
          </a:ln>
        </p:spPr>
        <p:txBody>
          <a:bodyPr lIns="91425" tIns="91425" rIns="91425" bIns="91425" anchor="t" anchorCtr="0"/>
          <a:lstStyle>
            <a:lvl1pPr algn="l" rtl="0">
              <a:lnSpc>
                <a:spcPct val="112500"/>
              </a:lnSpc>
              <a:buNone/>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2578391" y="1066800"/>
            <a:ext cx="6400799" cy="1509711"/>
          </a:xfrm>
          <a:prstGeom prst="rect">
            <a:avLst/>
          </a:prstGeom>
          <a:noFill/>
          <a:ln>
            <a:noFill/>
          </a:ln>
        </p:spPr>
        <p:txBody>
          <a:bodyPr lIns="91425" tIns="91425" rIns="91425" bIns="91425" anchor="b" anchorCtr="0"/>
          <a:lstStyle>
            <a:lvl1pPr marL="18288" indent="-5588" rtl="0">
              <a:lnSpc>
                <a:spcPct val="115000"/>
              </a:lnSpc>
              <a:spcBef>
                <a:spcPts val="0"/>
              </a:spcBef>
              <a:buClr>
                <a:srgbClr val="341108"/>
              </a:buClr>
              <a:buNone/>
              <a:defRPr sz="2000">
                <a:solidFill>
                  <a:srgbClr val="341108"/>
                </a:solidFill>
              </a:defRPr>
            </a:lvl1pPr>
            <a:lvl2pPr rtl="0">
              <a:buClr>
                <a:srgbClr val="888888"/>
              </a:buClr>
              <a:buNone/>
              <a:defRPr sz="1800">
                <a:solidFill>
                  <a:srgbClr val="888888"/>
                </a:solidFill>
              </a:defRPr>
            </a:lvl2pPr>
            <a:lvl3pPr rtl="0">
              <a:buClr>
                <a:srgbClr val="888888"/>
              </a:buClr>
              <a:buNone/>
              <a:defRPr sz="1600">
                <a:solidFill>
                  <a:srgbClr val="888888"/>
                </a:solidFill>
              </a:defRPr>
            </a:lvl3pPr>
            <a:lvl4pPr rtl="0">
              <a:buClr>
                <a:srgbClr val="888888"/>
              </a:buClr>
              <a:buNone/>
              <a:defRPr sz="1400">
                <a:solidFill>
                  <a:srgbClr val="888888"/>
                </a:solidFill>
              </a:defRPr>
            </a:lvl4pPr>
            <a:lvl5pPr rtl="0">
              <a:buClr>
                <a:srgbClr val="888888"/>
              </a:buClr>
              <a:buNone/>
              <a:defRPr sz="1400">
                <a:solidFill>
                  <a:srgbClr val="888888"/>
                </a:solidFill>
              </a:defRPr>
            </a:lvl5pPr>
            <a:lvl6pPr rtl="0">
              <a:defRPr/>
            </a:lvl6pPr>
            <a:lvl7pPr rtl="0">
              <a:defRPr/>
            </a:lvl7pPr>
            <a:lvl8pPr rtl="0">
              <a:defRPr/>
            </a:lvl8pPr>
            <a:lvl9pPr rtl="0">
              <a:defRPr/>
            </a:lvl9pPr>
          </a:lstStyle>
          <a:p>
            <a:endParaRPr/>
          </a:p>
        </p:txBody>
      </p:sp>
      <p:sp>
        <p:nvSpPr>
          <p:cNvPr id="37" name="Shape 37"/>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0" name="Shape 40"/>
          <p:cNvSpPr/>
          <p:nvPr/>
        </p:nvSpPr>
        <p:spPr>
          <a:xfrm>
            <a:off x="2286000" y="0"/>
            <a:ext cx="76199" cy="6858053"/>
          </a:xfrm>
          <a:prstGeom prst="rect">
            <a:avLst/>
          </a:prstGeom>
          <a:solidFill>
            <a:schemeClr val="lt1"/>
          </a:solidFill>
          <a:ln>
            <a:noFill/>
          </a:ln>
        </p:spPr>
        <p:txBody>
          <a:bodyPr lIns="91425" tIns="45700" rIns="91425" bIns="45700" anchor="ctr" anchorCtr="0">
            <a:noAutofit/>
          </a:bodyPr>
          <a:lstStyle/>
          <a:p>
            <a:endParaRPr/>
          </a:p>
        </p:txBody>
      </p:sp>
      <p:sp>
        <p:nvSpPr>
          <p:cNvPr id="41" name="Shape 41"/>
          <p:cNvSpPr/>
          <p:nvPr/>
        </p:nvSpPr>
        <p:spPr>
          <a:xfrm>
            <a:off x="2172321" y="2814656"/>
            <a:ext cx="210312" cy="210312"/>
          </a:xfrm>
          <a:prstGeom prst="ellipse">
            <a:avLst/>
          </a:prstGeom>
          <a:gradFill>
            <a:gsLst>
              <a:gs pos="0">
                <a:srgbClr val="E3FAFF">
                  <a:alpha val="94901"/>
                </a:srgbClr>
              </a:gs>
              <a:gs pos="50000">
                <a:srgbClr val="C9F3FD">
                  <a:alpha val="89803"/>
                </a:srgbClr>
              </a:gs>
              <a:gs pos="95000">
                <a:srgbClr val="79E2FE">
                  <a:alpha val="87843"/>
                </a:srgbClr>
              </a:gs>
              <a:gs pos="100000">
                <a:srgbClr val="00ABD5">
                  <a:alpha val="84705"/>
                </a:srgbClr>
              </a:gs>
            </a:gsLst>
            <a:path path="circle">
              <a:fillToRect r="100000" b="100000"/>
            </a:path>
            <a:tileRect l="-100000" t="-100000"/>
          </a:gradFill>
          <a:ln w="9525" cap="rnd">
            <a:solidFill>
              <a:srgbClr val="2F8EA5">
                <a:alpha val="60000"/>
              </a:srgbClr>
            </a:solidFill>
            <a:prstDash val="solid"/>
            <a:round/>
            <a:headEnd type="none" w="med" len="med"/>
            <a:tailEnd type="none" w="med" len="med"/>
          </a:ln>
        </p:spPr>
        <p:txBody>
          <a:bodyPr lIns="91425" tIns="45700" rIns="91425" bIns="45700" anchor="ctr" anchorCtr="0">
            <a:noAutofit/>
          </a:bodyPr>
          <a:lstStyle/>
          <a:p>
            <a:endParaRPr/>
          </a:p>
        </p:txBody>
      </p:sp>
      <p:sp>
        <p:nvSpPr>
          <p:cNvPr id="42" name="Shape 42"/>
          <p:cNvSpPr/>
          <p:nvPr/>
        </p:nvSpPr>
        <p:spPr>
          <a:xfrm>
            <a:off x="2408064" y="2745869"/>
            <a:ext cx="64008" cy="64008"/>
          </a:xfrm>
          <a:prstGeom prst="ellipse">
            <a:avLst/>
          </a:prstGeom>
          <a:noFill/>
          <a:ln w="12700" cap="rnd">
            <a:solidFill>
              <a:srgbClr val="318093">
                <a:alpha val="60000"/>
              </a:srgbClr>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5160335"/>
            <a:ext cx="8229600" cy="1143000"/>
          </a:xfrm>
          <a:prstGeom prst="rect">
            <a:avLst/>
          </a:prstGeom>
          <a:noFill/>
          <a:ln>
            <a:noFill/>
          </a:ln>
        </p:spPr>
        <p:txBody>
          <a:bodyPr lIns="91425" tIns="91425" rIns="91425" bIns="91425" anchor="ctr" anchorCtr="0"/>
          <a:lstStyle>
            <a:lvl1pPr algn="ctr" rtl="0">
              <a:defRPr sz="4500" b="1" cap="none"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2" name="Shape 52"/>
          <p:cNvSpPr txBox="1">
            <a:spLocks noGrp="1"/>
          </p:cNvSpPr>
          <p:nvPr>
            <p:ph type="body" idx="1"/>
          </p:nvPr>
        </p:nvSpPr>
        <p:spPr>
          <a:xfrm>
            <a:off x="457200" y="328278"/>
            <a:ext cx="4023360" cy="640079"/>
          </a:xfrm>
          <a:prstGeom prst="rect">
            <a:avLst/>
          </a:prstGeom>
          <a:solidFill>
            <a:schemeClr val="lt1"/>
          </a:solidFill>
          <a:ln w="10775" cap="flat">
            <a:solidFill>
              <a:schemeClr val="lt1"/>
            </a:solidFill>
            <a:prstDash val="solid"/>
            <a:miter/>
            <a:headEnd type="none" w="med" len="med"/>
            <a:tailEnd type="none" w="med" len="med"/>
          </a:ln>
        </p:spPr>
        <p:txBody>
          <a:bodyPr lIns="91425" tIns="91425" rIns="91425" bIns="91425" anchor="ctr" anchorCtr="0"/>
          <a:lstStyle>
            <a:lvl1pPr marL="64008" indent="-507" algn="l" rtl="0">
              <a:lnSpc>
                <a:spcPct val="100000"/>
              </a:lnSpc>
              <a:spcBef>
                <a:spcPts val="100"/>
              </a:spcBef>
              <a:buClr>
                <a:schemeClr val="dk1"/>
              </a:buClr>
              <a:buNone/>
              <a:defRPr sz="1900" b="0">
                <a:solidFill>
                  <a:schemeClr val="dk1"/>
                </a:solidFill>
              </a:defRPr>
            </a:lvl1pPr>
            <a:lvl2pPr rtl="0">
              <a:buNone/>
              <a:defRPr sz="2000" b="1"/>
            </a:lvl2pPr>
            <a:lvl3pPr rtl="0">
              <a:buNone/>
              <a:defRPr sz="1800" b="1"/>
            </a:lvl3pPr>
            <a:lvl4pPr rtl="0">
              <a:buNone/>
              <a:defRPr sz="1600" b="1"/>
            </a:lvl4pPr>
            <a:lvl5pPr rtl="0">
              <a:buNone/>
              <a:defRPr sz="1600" b="1"/>
            </a:lvl5pPr>
            <a:lvl6pPr rtl="0">
              <a:defRPr/>
            </a:lvl6pPr>
            <a:lvl7pPr rtl="0">
              <a:defRPr/>
            </a:lvl7pPr>
            <a:lvl8pPr rtl="0">
              <a:defRPr/>
            </a:lvl8pPr>
            <a:lvl9pPr rtl="0">
              <a:defRPr/>
            </a:lvl9pPr>
          </a:lstStyle>
          <a:p>
            <a:endParaRPr/>
          </a:p>
        </p:txBody>
      </p:sp>
      <p:sp>
        <p:nvSpPr>
          <p:cNvPr id="53" name="Shape 53"/>
          <p:cNvSpPr txBox="1">
            <a:spLocks noGrp="1"/>
          </p:cNvSpPr>
          <p:nvPr>
            <p:ph type="body" idx="2"/>
          </p:nvPr>
        </p:nvSpPr>
        <p:spPr>
          <a:xfrm>
            <a:off x="4663439" y="328278"/>
            <a:ext cx="4023360" cy="640079"/>
          </a:xfrm>
          <a:prstGeom prst="rect">
            <a:avLst/>
          </a:prstGeom>
          <a:solidFill>
            <a:schemeClr val="lt1"/>
          </a:solidFill>
          <a:ln w="10775" cap="flat">
            <a:solidFill>
              <a:schemeClr val="lt1"/>
            </a:solidFill>
            <a:prstDash val="solid"/>
            <a:miter/>
            <a:headEnd type="none" w="med" len="med"/>
            <a:tailEnd type="none" w="med" len="med"/>
          </a:ln>
        </p:spPr>
        <p:txBody>
          <a:bodyPr lIns="91425" tIns="91425" rIns="91425" bIns="91425" anchor="ctr" anchorCtr="0"/>
          <a:lstStyle>
            <a:lvl1pPr marL="64008" indent="-507" algn="l" rtl="0">
              <a:lnSpc>
                <a:spcPct val="100000"/>
              </a:lnSpc>
              <a:spcBef>
                <a:spcPts val="100"/>
              </a:spcBef>
              <a:buClr>
                <a:schemeClr val="dk1"/>
              </a:buClr>
              <a:buNone/>
              <a:defRPr sz="1900" b="0">
                <a:solidFill>
                  <a:schemeClr val="dk1"/>
                </a:solidFill>
              </a:defRPr>
            </a:lvl1pPr>
            <a:lvl2pPr rtl="0">
              <a:buNone/>
              <a:defRPr sz="2000" b="1"/>
            </a:lvl2pPr>
            <a:lvl3pPr rtl="0">
              <a:buNone/>
              <a:defRPr sz="1800" b="1"/>
            </a:lvl3pPr>
            <a:lvl4pPr rtl="0">
              <a:buNone/>
              <a:defRPr sz="1600" b="1"/>
            </a:lvl4pPr>
            <a:lvl5pPr rtl="0">
              <a:buNone/>
              <a:defRPr sz="1600" b="1"/>
            </a:lvl5pPr>
            <a:lvl6pPr rtl="0">
              <a:defRPr/>
            </a:lvl6pPr>
            <a:lvl7pPr rtl="0">
              <a:defRPr/>
            </a:lvl7pPr>
            <a:lvl8pPr rtl="0">
              <a:defRPr/>
            </a:lvl8pPr>
            <a:lvl9pPr rtl="0">
              <a:defRPr/>
            </a:lvl9pPr>
          </a:lstStyle>
          <a:p>
            <a:endParaRPr/>
          </a:p>
        </p:txBody>
      </p:sp>
      <p:sp>
        <p:nvSpPr>
          <p:cNvPr id="54" name="Shape 54"/>
          <p:cNvSpPr txBox="1">
            <a:spLocks noGrp="1"/>
          </p:cNvSpPr>
          <p:nvPr>
            <p:ph type="body" idx="3"/>
          </p:nvPr>
        </p:nvSpPr>
        <p:spPr>
          <a:xfrm>
            <a:off x="457200" y="969336"/>
            <a:ext cx="4023360" cy="4114800"/>
          </a:xfrm>
          <a:prstGeom prst="rect">
            <a:avLst/>
          </a:prstGeom>
          <a:noFill/>
          <a:ln w="10775" cap="flat">
            <a:solidFill>
              <a:schemeClr val="lt1"/>
            </a:solidFill>
            <a:prstDash val="dash"/>
            <a:miter/>
            <a:headEnd type="none" w="med" len="med"/>
            <a:tailEnd type="none" w="med" len="med"/>
          </a:ln>
        </p:spPr>
        <p:txBody>
          <a:bodyPr lIns="91425" tIns="91425" rIns="91425" bIns="91425" anchor="t" anchorCtr="0"/>
          <a:lstStyle>
            <a:lvl1pPr marL="393192" indent="-278892" rtl="0">
              <a:lnSpc>
                <a:spcPct val="100000"/>
              </a:lnSpc>
              <a:spcBef>
                <a:spcPts val="700"/>
              </a:spcBef>
              <a:defRPr sz="2400"/>
            </a:lvl1pPr>
            <a:lvl2pPr rtl="0">
              <a:lnSpc>
                <a:spcPct val="100000"/>
              </a:lnSpc>
              <a:spcBef>
                <a:spcPts val="700"/>
              </a:spcBef>
              <a:defRPr sz="2000"/>
            </a:lvl2pPr>
            <a:lvl3pPr rtl="0">
              <a:lnSpc>
                <a:spcPct val="100000"/>
              </a:lnSpc>
              <a:spcBef>
                <a:spcPts val="700"/>
              </a:spcBef>
              <a:defRPr sz="1800"/>
            </a:lvl3pPr>
            <a:lvl4pPr rtl="0">
              <a:lnSpc>
                <a:spcPct val="100000"/>
              </a:lnSpc>
              <a:spcBef>
                <a:spcPts val="700"/>
              </a:spcBef>
              <a:defRPr sz="1600"/>
            </a:lvl4pPr>
            <a:lvl5pPr rtl="0">
              <a:lnSpc>
                <a:spcPct val="100000"/>
              </a:lnSpc>
              <a:spcBef>
                <a:spcPts val="700"/>
              </a:spcBef>
              <a:defRPr sz="1600"/>
            </a:lvl5pPr>
            <a:lvl6pPr rtl="0">
              <a:defRPr/>
            </a:lvl6pPr>
            <a:lvl7pPr rtl="0">
              <a:defRPr/>
            </a:lvl7pPr>
            <a:lvl8pPr rtl="0">
              <a:defRPr/>
            </a:lvl8pPr>
            <a:lvl9pPr rtl="0">
              <a:defRPr/>
            </a:lvl9pPr>
          </a:lstStyle>
          <a:p>
            <a:endParaRPr/>
          </a:p>
        </p:txBody>
      </p:sp>
      <p:sp>
        <p:nvSpPr>
          <p:cNvPr id="55" name="Shape 55"/>
          <p:cNvSpPr txBox="1">
            <a:spLocks noGrp="1"/>
          </p:cNvSpPr>
          <p:nvPr>
            <p:ph type="body" idx="4"/>
          </p:nvPr>
        </p:nvSpPr>
        <p:spPr>
          <a:xfrm>
            <a:off x="4663439" y="969336"/>
            <a:ext cx="4023360" cy="4114800"/>
          </a:xfrm>
          <a:prstGeom prst="rect">
            <a:avLst/>
          </a:prstGeom>
          <a:noFill/>
          <a:ln w="10775" cap="flat">
            <a:solidFill>
              <a:schemeClr val="lt1"/>
            </a:solidFill>
            <a:prstDash val="dash"/>
            <a:miter/>
            <a:headEnd type="none" w="med" len="med"/>
            <a:tailEnd type="none" w="med" len="med"/>
          </a:ln>
        </p:spPr>
        <p:txBody>
          <a:bodyPr lIns="91425" tIns="91425" rIns="91425" bIns="91425" anchor="t" anchorCtr="0"/>
          <a:lstStyle>
            <a:lvl1pPr marL="393192" indent="-278892" rtl="0">
              <a:lnSpc>
                <a:spcPct val="100000"/>
              </a:lnSpc>
              <a:spcBef>
                <a:spcPts val="700"/>
              </a:spcBef>
              <a:defRPr sz="2400"/>
            </a:lvl1pPr>
            <a:lvl2pPr rtl="0">
              <a:lnSpc>
                <a:spcPct val="100000"/>
              </a:lnSpc>
              <a:spcBef>
                <a:spcPts val="700"/>
              </a:spcBef>
              <a:defRPr sz="2000"/>
            </a:lvl2pPr>
            <a:lvl3pPr rtl="0">
              <a:lnSpc>
                <a:spcPct val="100000"/>
              </a:lnSpc>
              <a:spcBef>
                <a:spcPts val="700"/>
              </a:spcBef>
              <a:defRPr sz="1800"/>
            </a:lvl3pPr>
            <a:lvl4pPr rtl="0">
              <a:lnSpc>
                <a:spcPct val="100000"/>
              </a:lnSpc>
              <a:spcBef>
                <a:spcPts val="700"/>
              </a:spcBef>
              <a:defRPr sz="1600"/>
            </a:lvl4pPr>
            <a:lvl5pPr rtl="0">
              <a:lnSpc>
                <a:spcPct val="100000"/>
              </a:lnSpc>
              <a:spcBef>
                <a:spcPts val="700"/>
              </a:spcBef>
              <a:defRPr sz="1600"/>
            </a:lvl5pPr>
            <a:lvl6pPr rtl="0">
              <a:defRPr/>
            </a:lvl6pPr>
            <a:lvl7pPr rtl="0">
              <a:defRPr/>
            </a:lvl7pPr>
            <a:lvl8pPr rtl="0">
              <a:defRPr/>
            </a:lvl8pPr>
            <a:lvl9pPr rtl="0">
              <a:defRPr/>
            </a:lvl9pPr>
          </a:lstStyle>
          <a:p>
            <a:endParaRPr/>
          </a:p>
        </p:txBody>
      </p:sp>
      <p:sp>
        <p:nvSpPr>
          <p:cNvPr id="56" name="Shape 56"/>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435608" y="274319"/>
            <a:ext cx="7498080" cy="1143000"/>
          </a:xfrm>
          <a:prstGeom prst="rect">
            <a:avLst/>
          </a:prstGeom>
          <a:noFill/>
          <a:ln>
            <a:noFill/>
          </a:ln>
        </p:spPr>
        <p:txBody>
          <a:bodyPr lIns="91425" tIns="91425" rIns="91425" bIns="91425" anchor="ctr" anchorCtr="0"/>
          <a:lstStyle>
            <a:lvl1pPr algn="l" rtl="0">
              <a:spcBef>
                <a:spcPts val="0"/>
              </a:spcBef>
              <a:buClr>
                <a:srgbClr val="0070C0"/>
              </a:buClr>
              <a:buNone/>
              <a:defRPr sz="4300">
                <a:solidFill>
                  <a:srgbClr val="0070C0"/>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Shape 65"/>
          <p:cNvSpPr/>
          <p:nvPr/>
        </p:nvSpPr>
        <p:spPr>
          <a:xfrm>
            <a:off x="1014983" y="0"/>
            <a:ext cx="8129015" cy="6858000"/>
          </a:xfrm>
          <a:prstGeom prst="rect">
            <a:avLst/>
          </a:prstGeom>
          <a:solidFill>
            <a:schemeClr val="lt1"/>
          </a:solidFill>
          <a:ln>
            <a:noFill/>
          </a:ln>
        </p:spPr>
        <p:txBody>
          <a:bodyPr lIns="91425" tIns="45700" rIns="91425" bIns="45700" anchor="ctr" anchorCtr="0">
            <a:noAutofit/>
          </a:bodyPr>
          <a:lstStyle/>
          <a:p>
            <a:endParaRPr/>
          </a:p>
        </p:txBody>
      </p:sp>
      <p:sp>
        <p:nvSpPr>
          <p:cNvPr id="66" name="Shape 66"/>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7" name="Shape 67"/>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8" name="Shape 68"/>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9" name="Shape 69"/>
          <p:cNvSpPr/>
          <p:nvPr/>
        </p:nvSpPr>
        <p:spPr>
          <a:xfrm>
            <a:off x="1014983" y="-54"/>
            <a:ext cx="73151" cy="6858053"/>
          </a:xfrm>
          <a:prstGeom prst="rect">
            <a:avLst/>
          </a:prstGeom>
          <a:solidFill>
            <a:schemeClr val="lt1"/>
          </a:solidFill>
          <a:ln>
            <a:noFill/>
          </a:ln>
        </p:spPr>
        <p:txBody>
          <a:bodyPr lIns="91425" tIns="45700" rIns="91425" bIns="45700" anchor="ctr" anchorCtr="0">
            <a:noAutofit/>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16778"/>
            <a:ext cx="3809999" cy="1162049"/>
          </a:xfrm>
          <a:prstGeom prst="rect">
            <a:avLst/>
          </a:prstGeom>
          <a:noFill/>
          <a:ln>
            <a:noFill/>
          </a:ln>
        </p:spPr>
        <p:txBody>
          <a:bodyPr lIns="91425" tIns="91425" rIns="91425" bIns="91425" anchor="b" anchorCtr="0"/>
          <a:lstStyle>
            <a:lvl1pPr algn="l" rtl="0">
              <a:lnSpc>
                <a:spcPct val="90909"/>
              </a:lnSpc>
              <a:buNone/>
              <a:defRPr sz="2200" b="1" cap="small"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2" name="Shape 72"/>
          <p:cNvSpPr txBox="1">
            <a:spLocks noGrp="1"/>
          </p:cNvSpPr>
          <p:nvPr>
            <p:ph type="body" idx="1"/>
          </p:nvPr>
        </p:nvSpPr>
        <p:spPr>
          <a:xfrm>
            <a:off x="457200" y="1406963"/>
            <a:ext cx="3809999" cy="698500"/>
          </a:xfrm>
          <a:prstGeom prst="rect">
            <a:avLst/>
          </a:prstGeom>
          <a:noFill/>
          <a:ln>
            <a:noFill/>
          </a:ln>
        </p:spPr>
        <p:txBody>
          <a:bodyPr lIns="91425" tIns="91425" rIns="91425" bIns="91425" anchor="t" anchorCtr="0"/>
          <a:lstStyle>
            <a:lvl1pPr marL="45720" indent="-7619" rtl="0">
              <a:lnSpc>
                <a:spcPct val="100000"/>
              </a:lnSpc>
              <a:spcBef>
                <a:spcPts val="0"/>
              </a:spcBef>
              <a:buNone/>
              <a:defRPr sz="1400"/>
            </a:lvl1pPr>
            <a:lvl2pPr rtl="0">
              <a:buNone/>
              <a:defRPr sz="1200"/>
            </a:lvl2pPr>
            <a:lvl3pPr rtl="0">
              <a:buNone/>
              <a:defRPr sz="1000"/>
            </a:lvl3pPr>
            <a:lvl4pPr rtl="0">
              <a:buNone/>
              <a:defRPr sz="900"/>
            </a:lvl4pPr>
            <a:lvl5pPr rtl="0">
              <a:buNone/>
              <a:defRPr sz="900"/>
            </a:lvl5pPr>
            <a:lvl6pPr rtl="0">
              <a:defRPr/>
            </a:lvl6pPr>
            <a:lvl7pPr rtl="0">
              <a:defRPr/>
            </a:lvl7pPr>
            <a:lvl8pPr rtl="0">
              <a:defRPr/>
            </a:lvl8pPr>
            <a:lvl9pPr rtl="0">
              <a:defRPr/>
            </a:lvl9pPr>
          </a:lstStyle>
          <a:p>
            <a:endParaRPr/>
          </a:p>
        </p:txBody>
      </p:sp>
      <p:sp>
        <p:nvSpPr>
          <p:cNvPr id="73" name="Shape 73"/>
          <p:cNvSpPr txBox="1">
            <a:spLocks noGrp="1"/>
          </p:cNvSpPr>
          <p:nvPr>
            <p:ph type="body" idx="2"/>
          </p:nvPr>
        </p:nvSpPr>
        <p:spPr>
          <a:xfrm>
            <a:off x="457200" y="2133600"/>
            <a:ext cx="8153399" cy="399256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a:lvl6pPr>
            <a:lvl7pPr rtl="0">
              <a:defRPr/>
            </a:lvl7pPr>
            <a:lvl8pPr rtl="0">
              <a:defRPr/>
            </a:lvl8pPr>
            <a:lvl9pPr rtl="0">
              <a:defRPr/>
            </a:lvl9pPr>
          </a:lstStyle>
          <a:p>
            <a:endParaRPr/>
          </a:p>
        </p:txBody>
      </p:sp>
      <p:sp>
        <p:nvSpPr>
          <p:cNvPr id="74" name="Shape 74"/>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5886896" y="1066800"/>
            <a:ext cx="2743199" cy="1981199"/>
          </a:xfrm>
          <a:prstGeom prst="rect">
            <a:avLst/>
          </a:prstGeom>
          <a:noFill/>
          <a:ln>
            <a:noFill/>
          </a:ln>
        </p:spPr>
        <p:txBody>
          <a:bodyPr lIns="91425" tIns="91425" rIns="91425" bIns="91425" anchor="b" anchorCtr="0"/>
          <a:lstStyle>
            <a:lvl1pPr algn="l" rtl="0">
              <a:buNone/>
              <a:defRPr sz="21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2" name="Shape 82"/>
          <p:cNvSpPr/>
          <p:nvPr/>
        </p:nvSpPr>
        <p:spPr>
          <a:xfrm>
            <a:off x="762000" y="1066800"/>
            <a:ext cx="4572000" cy="4572000"/>
          </a:xfrm>
          <a:prstGeom prst="rect">
            <a:avLst/>
          </a:prstGeom>
          <a:solidFill>
            <a:srgbClr val="FFFFFF"/>
          </a:solidFill>
          <a:ln w="88900" cap="sq">
            <a:solidFill>
              <a:srgbClr val="FFFFFF"/>
            </a:solidFill>
            <a:prstDash val="solid"/>
            <a:miter/>
            <a:headEnd type="none" w="med" len="med"/>
            <a:tailEnd type="none" w="med" len="med"/>
          </a:ln>
        </p:spPr>
        <p:txBody>
          <a:bodyPr lIns="91425" tIns="274300" rIns="91425" bIns="45700" anchor="t" anchorCtr="0">
            <a:noAutofit/>
          </a:bodyPr>
          <a:lstStyle/>
          <a:p>
            <a:endParaRPr/>
          </a:p>
        </p:txBody>
      </p:sp>
      <p:sp>
        <p:nvSpPr>
          <p:cNvPr id="83" name="Shape 83"/>
          <p:cNvSpPr>
            <a:spLocks noGrp="1"/>
          </p:cNvSpPr>
          <p:nvPr>
            <p:ph type="pic" idx="2"/>
          </p:nvPr>
        </p:nvSpPr>
        <p:spPr>
          <a:xfrm>
            <a:off x="838200" y="1143003"/>
            <a:ext cx="4419599" cy="3514531"/>
          </a:xfrm>
          <a:prstGeom prst="roundRect">
            <a:avLst>
              <a:gd name="adj" fmla="val 783"/>
            </a:avLst>
          </a:prstGeom>
          <a:solidFill>
            <a:schemeClr val="lt2"/>
          </a:solidFill>
          <a:ln>
            <a:noFill/>
          </a:ln>
        </p:spPr>
        <p:txBody>
          <a:bodyPr lIns="91425" tIns="91425" rIns="91425" bIns="91425" anchor="t" anchorCtr="0"/>
          <a:lstStyle>
            <a:lvl1pPr marL="0" marR="0" indent="0" algn="r" rtl="0">
              <a:buClr>
                <a:srgbClr val="B4A688"/>
              </a:buClr>
              <a:buFont typeface="Arial"/>
              <a:buNone/>
              <a:defRPr sz="3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4" name="Shape 84"/>
          <p:cNvSpPr/>
          <p:nvPr/>
        </p:nvSpPr>
        <p:spPr>
          <a:xfrm rot="-2131329">
            <a:off x="396725" y="954340"/>
            <a:ext cx="685799" cy="204309"/>
          </a:xfrm>
          <a:prstGeom prst="flowChartProcess">
            <a:avLst/>
          </a:prstGeom>
          <a:solidFill>
            <a:srgbClr val="FBFBFB">
              <a:alpha val="44705"/>
            </a:srgbClr>
          </a:solidFill>
          <a:ln w="9525" cap="rnd">
            <a:solidFill>
              <a:srgbClr val="FFFFFF"/>
            </a:solidFill>
            <a:prstDash val="solid"/>
            <a:round/>
            <a:headEnd type="none" w="med" len="med"/>
            <a:tailEnd type="none" w="med" len="med"/>
          </a:ln>
        </p:spPr>
        <p:txBody>
          <a:bodyPr lIns="91425" tIns="45700" rIns="91425" bIns="45700" anchor="ctr" anchorCtr="0">
            <a:noAutofit/>
          </a:bodyPr>
          <a:lstStyle/>
          <a:p>
            <a:endParaRPr/>
          </a:p>
        </p:txBody>
      </p:sp>
      <p:sp>
        <p:nvSpPr>
          <p:cNvPr id="85" name="Shape 85"/>
          <p:cNvSpPr/>
          <p:nvPr/>
        </p:nvSpPr>
        <p:spPr>
          <a:xfrm rot="2103353" flipH="1">
            <a:off x="5003667" y="936786"/>
            <a:ext cx="649224" cy="204310"/>
          </a:xfrm>
          <a:prstGeom prst="flowChartProcess">
            <a:avLst/>
          </a:prstGeom>
          <a:solidFill>
            <a:srgbClr val="FBFBFB">
              <a:alpha val="44705"/>
            </a:srgbClr>
          </a:solidFill>
          <a:ln w="9525" cap="rnd">
            <a:solidFill>
              <a:srgbClr val="FFFFFF"/>
            </a:solidFill>
            <a:prstDash val="solid"/>
            <a:round/>
            <a:headEnd type="none" w="med" len="med"/>
            <a:tailEnd type="none" w="med" len="med"/>
          </a:ln>
        </p:spPr>
        <p:txBody>
          <a:bodyPr lIns="91425" tIns="45700" rIns="91425" bIns="45700" anchor="ctr" anchorCtr="0">
            <a:noAutofit/>
          </a:bodyPr>
          <a:lstStyle/>
          <a:p>
            <a:endParaRPr/>
          </a:p>
        </p:txBody>
      </p:sp>
      <p:sp>
        <p:nvSpPr>
          <p:cNvPr id="86" name="Shape 86"/>
          <p:cNvSpPr txBox="1">
            <a:spLocks noGrp="1"/>
          </p:cNvSpPr>
          <p:nvPr>
            <p:ph type="body" idx="1"/>
          </p:nvPr>
        </p:nvSpPr>
        <p:spPr>
          <a:xfrm>
            <a:off x="838200" y="4800600"/>
            <a:ext cx="4419599" cy="762000"/>
          </a:xfrm>
          <a:prstGeom prst="rect">
            <a:avLst/>
          </a:prstGeom>
          <a:noFill/>
          <a:ln>
            <a:noFill/>
          </a:ln>
        </p:spPr>
        <p:txBody>
          <a:bodyPr lIns="91425" tIns="91425" rIns="91425" bIns="91425" anchor="ctr" anchorCtr="0"/>
          <a:lstStyle>
            <a:lvl1pPr marL="0" indent="0" algn="l" rtl="0">
              <a:lnSpc>
                <a:spcPct val="114285"/>
              </a:lnSpc>
              <a:spcBef>
                <a:spcPts val="0"/>
              </a:spcBef>
              <a:buClr>
                <a:srgbClr val="777777"/>
              </a:buClr>
              <a:buNone/>
              <a:defRPr sz="1400">
                <a:solidFill>
                  <a:srgbClr val="777777"/>
                </a:solidFill>
              </a:defRPr>
            </a:lvl1pPr>
            <a:lvl2pPr rtl="0">
              <a:defRPr sz="1200"/>
            </a:lvl2pPr>
            <a:lvl3pPr rtl="0">
              <a:defRPr sz="1000"/>
            </a:lvl3pPr>
            <a:lvl4pPr rtl="0">
              <a:defRPr sz="900"/>
            </a:lvl4pPr>
            <a:lvl5pPr rtl="0">
              <a:defRPr sz="900"/>
            </a:lvl5pPr>
            <a:lvl6pPr rtl="0">
              <a:defRPr/>
            </a:lvl6pPr>
            <a:lvl7pPr rtl="0">
              <a:defRPr/>
            </a:lvl7pPr>
            <a:lvl8pPr rtl="0">
              <a:defRPr/>
            </a:lvl8pPr>
            <a:lvl9pPr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algn="l" rtl="0">
              <a:spcBef>
                <a:spcPts val="0"/>
              </a:spcBef>
              <a:buClr>
                <a:srgbClr val="0070C0"/>
              </a:buClr>
              <a:buNone/>
              <a:defRPr sz="4300">
                <a:solidFill>
                  <a:srgbClr val="0070C0"/>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9" name="Shape 89"/>
          <p:cNvSpPr txBox="1">
            <a:spLocks noGrp="1"/>
          </p:cNvSpPr>
          <p:nvPr>
            <p:ph type="body" idx="1"/>
          </p:nvPr>
        </p:nvSpPr>
        <p:spPr>
          <a:xfrm rot="5400000">
            <a:off x="2784348" y="99059"/>
            <a:ext cx="4800600" cy="7498080"/>
          </a:xfrm>
          <a:prstGeom prst="rect">
            <a:avLst/>
          </a:prstGeom>
          <a:noFill/>
          <a:ln>
            <a:noFill/>
          </a:ln>
        </p:spPr>
        <p:txBody>
          <a:bodyPr lIns="91425" tIns="91425" rIns="91425" bIns="91425" anchor="t" anchorCtr="0"/>
          <a:lstStyle>
            <a:lvl1pPr marL="365760" indent="-191134" algn="l" rtl="0">
              <a:lnSpc>
                <a:spcPct val="100000"/>
              </a:lnSpc>
              <a:spcBef>
                <a:spcPts val="600"/>
              </a:spcBef>
              <a:buClr>
                <a:schemeClr val="accent1"/>
              </a:buClr>
              <a:buFont typeface="Arial"/>
              <a:buChar char="•"/>
              <a:defRPr sz="3200">
                <a:solidFill>
                  <a:schemeClr val="dk1"/>
                </a:solidFill>
              </a:defRPr>
            </a:lvl1pPr>
            <a:lvl2pPr marL="640080" indent="-138430" algn="l" rtl="0">
              <a:lnSpc>
                <a:spcPct val="100000"/>
              </a:lnSpc>
              <a:spcBef>
                <a:spcPts val="550"/>
              </a:spcBef>
              <a:buClr>
                <a:schemeClr val="accent1"/>
              </a:buClr>
              <a:buFont typeface="Arial"/>
              <a:buChar char="•"/>
              <a:defRPr sz="2800">
                <a:solidFill>
                  <a:schemeClr val="dk1"/>
                </a:solidFill>
              </a:defRPr>
            </a:lvl2pPr>
            <a:lvl3pPr marL="886967" indent="-147192" algn="l" rtl="0">
              <a:lnSpc>
                <a:spcPct val="100000"/>
              </a:lnSpc>
              <a:spcBef>
                <a:spcPts val="480"/>
              </a:spcBef>
              <a:buClr>
                <a:schemeClr val="accent2"/>
              </a:buClr>
              <a:buFont typeface="Arial"/>
              <a:buChar char="•"/>
              <a:defRPr sz="2400">
                <a:solidFill>
                  <a:schemeClr val="dk1"/>
                </a:solidFill>
              </a:defRPr>
            </a:lvl3pPr>
            <a:lvl4pPr marL="1097280" indent="-106680" algn="l" rtl="0">
              <a:lnSpc>
                <a:spcPct val="100000"/>
              </a:lnSpc>
              <a:spcBef>
                <a:spcPts val="400"/>
              </a:spcBef>
              <a:buClr>
                <a:schemeClr val="accent3"/>
              </a:buClr>
              <a:buFont typeface="Arial"/>
              <a:buChar char="•"/>
              <a:defRPr sz="2000">
                <a:solidFill>
                  <a:schemeClr val="dk1"/>
                </a:solidFill>
              </a:defRPr>
            </a:lvl4pPr>
            <a:lvl5pPr marL="1298448" indent="-117347" algn="l" rtl="0">
              <a:lnSpc>
                <a:spcPct val="100000"/>
              </a:lnSpc>
              <a:spcBef>
                <a:spcPts val="400"/>
              </a:spcBef>
              <a:buClr>
                <a:schemeClr val="accent4"/>
              </a:buClr>
              <a:buFont typeface="Arial"/>
              <a:buChar char="•"/>
              <a:defRPr sz="2000">
                <a:solidFill>
                  <a:schemeClr val="dk1"/>
                </a:solidFill>
              </a:defRPr>
            </a:lvl5pPr>
            <a:lvl6pPr marL="1508760" indent="-111760" algn="l" rtl="0">
              <a:lnSpc>
                <a:spcPct val="100000"/>
              </a:lnSpc>
              <a:spcBef>
                <a:spcPts val="400"/>
              </a:spcBef>
              <a:buClr>
                <a:schemeClr val="accent5"/>
              </a:buClr>
              <a:buFont typeface="Arial"/>
              <a:buChar char="•"/>
              <a:defRPr sz="2000">
                <a:solidFill>
                  <a:schemeClr val="dk1"/>
                </a:solidFill>
              </a:defRPr>
            </a:lvl6pPr>
            <a:lvl7pPr marL="1719072" indent="-118872" algn="l" rtl="0">
              <a:lnSpc>
                <a:spcPct val="100000"/>
              </a:lnSpc>
              <a:spcBef>
                <a:spcPts val="400"/>
              </a:spcBef>
              <a:buClr>
                <a:schemeClr val="accent6"/>
              </a:buClr>
              <a:buFont typeface="Arial"/>
              <a:buChar char="•"/>
              <a:defRPr sz="2000">
                <a:solidFill>
                  <a:schemeClr val="dk1"/>
                </a:solidFill>
              </a:defRPr>
            </a:lvl7pPr>
            <a:lvl8pPr marL="1920240" indent="-116839" algn="l" rtl="0">
              <a:lnSpc>
                <a:spcPct val="100000"/>
              </a:lnSpc>
              <a:spcBef>
                <a:spcPts val="400"/>
              </a:spcBef>
              <a:buClr>
                <a:schemeClr val="accent6"/>
              </a:buClr>
              <a:buFont typeface="Arial"/>
              <a:buChar char="•"/>
              <a:defRPr sz="2000">
                <a:solidFill>
                  <a:schemeClr val="dk1"/>
                </a:solidFill>
              </a:defRPr>
            </a:lvl8pPr>
            <a:lvl9pPr marL="2130552" indent="-111251" algn="l" rtl="0">
              <a:lnSpc>
                <a:spcPct val="100000"/>
              </a:lnSpc>
              <a:spcBef>
                <a:spcPts val="400"/>
              </a:spcBef>
              <a:buClr>
                <a:schemeClr val="accent6"/>
              </a:buClr>
              <a:buFont typeface="Arial"/>
              <a:buChar char="•"/>
              <a:defRPr sz="2000">
                <a:solidFill>
                  <a:schemeClr val="dk1"/>
                </a:solidFill>
              </a:defRPr>
            </a:lvl9pPr>
          </a:lstStyle>
          <a:p>
            <a:endParaRPr/>
          </a:p>
        </p:txBody>
      </p:sp>
      <p:sp>
        <p:nvSpPr>
          <p:cNvPr id="90" name="Shape 90"/>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1" name="Shape 91"/>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2" name="Shape 92"/>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
        <p:cNvGrpSpPr/>
        <p:nvPr/>
      </p:nvGrpSpPr>
      <p:grpSpPr>
        <a:xfrm>
          <a:off x="0" y="0"/>
          <a:ext cx="0" cy="0"/>
          <a:chOff x="0" y="0"/>
          <a:chExt cx="0" cy="0"/>
        </a:xfrm>
      </p:grpSpPr>
      <p:sp>
        <p:nvSpPr>
          <p:cNvPr id="9" name="Shape 9"/>
          <p:cNvSpPr/>
          <p:nvPr/>
        </p:nvSpPr>
        <p:spPr>
          <a:xfrm>
            <a:off x="-815927" y="-815922"/>
            <a:ext cx="1638886" cy="1638886"/>
          </a:xfrm>
          <a:prstGeom prst="pie">
            <a:avLst>
              <a:gd name="adj1" fmla="val 0"/>
              <a:gd name="adj2" fmla="val 5402120"/>
            </a:avLst>
          </a:prstGeom>
          <a:solidFill>
            <a:srgbClr val="FEFCF8">
              <a:alpha val="32941"/>
            </a:srgbClr>
          </a:solidFill>
          <a:ln w="9525" cap="rnd">
            <a:solidFill>
              <a:srgbClr val="D2C29E"/>
            </a:solidFill>
            <a:prstDash val="solid"/>
            <a:round/>
            <a:headEnd type="none" w="med" len="med"/>
            <a:tailEnd type="none" w="med" len="med"/>
          </a:ln>
        </p:spPr>
        <p:txBody>
          <a:bodyPr lIns="91425" tIns="45700" rIns="91425" bIns="45700" anchor="ctr" anchorCtr="0">
            <a:noAutofit/>
          </a:bodyPr>
          <a:lstStyle/>
          <a:p>
            <a:endParaRPr/>
          </a:p>
        </p:txBody>
      </p:sp>
      <p:sp>
        <p:nvSpPr>
          <p:cNvPr id="10" name="Shape 10"/>
          <p:cNvSpPr/>
          <p:nvPr/>
        </p:nvSpPr>
        <p:spPr>
          <a:xfrm>
            <a:off x="168816" y="21102"/>
            <a:ext cx="1702190" cy="1702190"/>
          </a:xfrm>
          <a:prstGeom prst="ellipse">
            <a:avLst/>
          </a:prstGeom>
          <a:noFill/>
          <a:ln w="27300" cap="rnd">
            <a:solidFill>
              <a:srgbClr val="FFF9EB"/>
            </a:solidFill>
            <a:prstDash val="solid"/>
            <a:round/>
            <a:headEnd type="none" w="med" len="med"/>
            <a:tailEnd type="none" w="med" len="med"/>
          </a:ln>
        </p:spPr>
        <p:txBody>
          <a:bodyPr lIns="91425" tIns="45700" rIns="91425" bIns="45700" anchor="ctr" anchorCtr="0">
            <a:noAutofit/>
          </a:bodyPr>
          <a:lstStyle/>
          <a:p>
            <a:endParaRPr/>
          </a:p>
        </p:txBody>
      </p:sp>
      <p:sp>
        <p:nvSpPr>
          <p:cNvPr id="11" name="Shape 11"/>
          <p:cNvSpPr/>
          <p:nvPr/>
        </p:nvSpPr>
        <p:spPr>
          <a:xfrm rot="2315675">
            <a:off x="182880" y="1055077"/>
            <a:ext cx="1125716" cy="1102624"/>
          </a:xfrm>
          <a:prstGeom prst="donut">
            <a:avLst>
              <a:gd name="adj" fmla="val 11833"/>
            </a:avLst>
          </a:prstGeom>
          <a:gradFill>
            <a:gsLst>
              <a:gs pos="0">
                <a:srgbClr val="FFFDFB">
                  <a:alpha val="69803"/>
                </a:srgbClr>
              </a:gs>
              <a:gs pos="70000">
                <a:srgbClr val="FFFFFE">
                  <a:alpha val="54901"/>
                </a:srgbClr>
              </a:gs>
              <a:gs pos="100000">
                <a:srgbClr val="EED08D">
                  <a:alpha val="60000"/>
                </a:srgbClr>
              </a:gs>
            </a:gsLst>
            <a:path path="circle">
              <a:fillToRect r="100000" b="100000"/>
            </a:path>
            <a:tileRect l="-100000" t="-100000"/>
          </a:gradFill>
          <a:ln w="9525" cap="rnd">
            <a:solidFill>
              <a:srgbClr val="C6B791"/>
            </a:solidFill>
            <a:prstDash val="solid"/>
            <a:round/>
            <a:headEnd type="none" w="med" len="med"/>
            <a:tailEnd type="none" w="med" len="med"/>
          </a:ln>
        </p:spPr>
        <p:txBody>
          <a:bodyPr lIns="91425" tIns="45700" rIns="91425" bIns="45700" anchor="ctr" anchorCtr="0">
            <a:noAutofit/>
          </a:bodyPr>
          <a:lstStyle/>
          <a:p>
            <a:endParaRPr/>
          </a:p>
        </p:txBody>
      </p:sp>
      <p:sp>
        <p:nvSpPr>
          <p:cNvPr id="12" name="Shape 12"/>
          <p:cNvSpPr/>
          <p:nvPr/>
        </p:nvSpPr>
        <p:spPr>
          <a:xfrm>
            <a:off x="1012873" y="-54"/>
            <a:ext cx="8131127" cy="6858053"/>
          </a:xfrm>
          <a:prstGeom prst="rect">
            <a:avLst/>
          </a:prstGeom>
          <a:solidFill>
            <a:schemeClr val="lt1"/>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marL="0" marR="0" indent="0" algn="l" rtl="0">
              <a:spcBef>
                <a:spcPts val="0"/>
              </a:spcBef>
              <a:buClr>
                <a:srgbClr val="0070C0"/>
              </a:buClr>
              <a:buFont typeface="Arial"/>
              <a:buNone/>
              <a:defRPr sz="4300" b="0" i="0" u="none" strike="noStrike" cap="none" baseline="0">
                <a:solidFill>
                  <a:srgbClr val="0070C0"/>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4" name="Shape 14"/>
          <p:cNvSpPr txBox="1">
            <a:spLocks noGrp="1"/>
          </p:cNvSpPr>
          <p:nvPr>
            <p:ph type="body" idx="1"/>
          </p:nvPr>
        </p:nvSpPr>
        <p:spPr>
          <a:xfrm>
            <a:off x="1435608" y="1447800"/>
            <a:ext cx="7498080" cy="4800600"/>
          </a:xfrm>
          <a:prstGeom prst="rect">
            <a:avLst/>
          </a:prstGeom>
          <a:noFill/>
          <a:ln>
            <a:noFill/>
          </a:ln>
        </p:spPr>
        <p:txBody>
          <a:bodyPr lIns="91425" tIns="91425" rIns="91425" bIns="91425" anchor="t" anchorCtr="0"/>
          <a:lstStyle>
            <a:lvl1pPr marL="365760" marR="0" indent="-191134" algn="l" rtl="0">
              <a:lnSpc>
                <a:spcPct val="100000"/>
              </a:lnSpc>
              <a:spcBef>
                <a:spcPts val="600"/>
              </a:spcBef>
              <a:buClr>
                <a:schemeClr val="accent1"/>
              </a:buClr>
              <a:buFont typeface="Arial"/>
              <a:buChar char="•"/>
              <a:defRPr sz="3200" b="0" i="0" u="none" strike="noStrike" cap="none" baseline="0">
                <a:solidFill>
                  <a:schemeClr val="dk1"/>
                </a:solidFill>
                <a:latin typeface="Arial"/>
                <a:ea typeface="Arial"/>
                <a:cs typeface="Arial"/>
                <a:sym typeface="Arial"/>
              </a:defRPr>
            </a:lvl1pPr>
            <a:lvl2pPr marL="640080" marR="0" indent="-138430" algn="l" rtl="0">
              <a:lnSpc>
                <a:spcPct val="100000"/>
              </a:lnSpc>
              <a:spcBef>
                <a:spcPts val="550"/>
              </a:spcBef>
              <a:buClr>
                <a:schemeClr val="accent1"/>
              </a:buClr>
              <a:buFont typeface="Arial"/>
              <a:buChar char="•"/>
              <a:defRPr sz="2800" b="0" i="0" u="none" strike="noStrike" cap="none" baseline="0">
                <a:solidFill>
                  <a:schemeClr val="dk1"/>
                </a:solidFill>
                <a:latin typeface="Arial"/>
                <a:ea typeface="Arial"/>
                <a:cs typeface="Arial"/>
                <a:sym typeface="Arial"/>
              </a:defRPr>
            </a:lvl2pPr>
            <a:lvl3pPr marL="886967" marR="0" indent="-147192" algn="l" rtl="0">
              <a:lnSpc>
                <a:spcPct val="100000"/>
              </a:lnSpc>
              <a:spcBef>
                <a:spcPts val="480"/>
              </a:spcBef>
              <a:buClr>
                <a:schemeClr val="accent2"/>
              </a:buClr>
              <a:buFont typeface="Arial"/>
              <a:buChar char="•"/>
              <a:defRPr sz="2400" b="0" i="0" u="none" strike="noStrike" cap="none" baseline="0">
                <a:solidFill>
                  <a:schemeClr val="dk1"/>
                </a:solidFill>
                <a:latin typeface="Arial"/>
                <a:ea typeface="Arial"/>
                <a:cs typeface="Arial"/>
                <a:sym typeface="Arial"/>
              </a:defRPr>
            </a:lvl3pPr>
            <a:lvl4pPr marL="1097280" marR="0" indent="-106680" algn="l" rtl="0">
              <a:lnSpc>
                <a:spcPct val="100000"/>
              </a:lnSpc>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4pPr>
            <a:lvl5pPr marL="1298448" marR="0" indent="-117347" algn="l" rtl="0">
              <a:lnSpc>
                <a:spcPct val="100000"/>
              </a:lnSpc>
              <a:spcBef>
                <a:spcPts val="400"/>
              </a:spcBef>
              <a:buClr>
                <a:schemeClr val="accent4"/>
              </a:buClr>
              <a:buFont typeface="Arial"/>
              <a:buChar char="•"/>
              <a:defRPr sz="2000" b="0" i="0" u="none" strike="noStrike" cap="none" baseline="0">
                <a:solidFill>
                  <a:schemeClr val="dk1"/>
                </a:solidFill>
                <a:latin typeface="Arial"/>
                <a:ea typeface="Arial"/>
                <a:cs typeface="Arial"/>
                <a:sym typeface="Arial"/>
              </a:defRPr>
            </a:lvl5pPr>
            <a:lvl6pPr marL="1508760" marR="0" indent="-111760" algn="l" rtl="0">
              <a:lnSpc>
                <a:spcPct val="100000"/>
              </a:lnSpc>
              <a:spcBef>
                <a:spcPts val="400"/>
              </a:spcBef>
              <a:buClr>
                <a:schemeClr val="accent5"/>
              </a:buClr>
              <a:buFont typeface="Arial"/>
              <a:buChar char="•"/>
              <a:defRPr sz="2000" b="0" i="0" u="none" strike="noStrike" cap="none" baseline="0">
                <a:solidFill>
                  <a:schemeClr val="dk1"/>
                </a:solidFill>
                <a:latin typeface="Arial"/>
                <a:ea typeface="Arial"/>
                <a:cs typeface="Arial"/>
                <a:sym typeface="Arial"/>
              </a:defRPr>
            </a:lvl6pPr>
            <a:lvl7pPr marL="1719072" marR="0" indent="-118872" algn="l" rtl="0">
              <a:lnSpc>
                <a:spcPct val="100000"/>
              </a:lnSpc>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7pPr>
            <a:lvl8pPr marL="1920240" marR="0" indent="-116839" algn="l" rtl="0">
              <a:lnSpc>
                <a:spcPct val="100000"/>
              </a:lnSpc>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8pPr>
            <a:lvl9pPr marL="2130552" marR="0" indent="-111251" algn="l" rtl="0">
              <a:lnSpc>
                <a:spcPct val="100000"/>
              </a:lnSpc>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9pPr>
          </a:lstStyle>
          <a:p>
            <a:endParaRPr/>
          </a:p>
        </p:txBody>
      </p:sp>
      <p:sp>
        <p:nvSpPr>
          <p:cNvPr id="15" name="Shape 15"/>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6" name="Shape 16"/>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8613647" y="6305550"/>
            <a:ext cx="457200" cy="476249"/>
          </a:xfrm>
          <a:prstGeom prst="rect">
            <a:avLst/>
          </a:prstGeom>
          <a:noFill/>
          <a:ln>
            <a:noFill/>
          </a:ln>
        </p:spPr>
        <p:txBody>
          <a:bodyPr lIns="91425" tIns="91425" rIns="91425" bIns="91425" anchor="b" anchorCtr="0"/>
          <a:lstStyle>
            <a:lvl1pPr marL="0" marR="0" indent="0" algn="ctr" rtl="0">
              <a:defRPr sz="1200" b="0" i="0" u="none" strike="noStrike" cap="none" baseline="0">
                <a:solidFill>
                  <a:srgbClr val="B4A6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8" name="Shape 18"/>
          <p:cNvSpPr/>
          <p:nvPr/>
        </p:nvSpPr>
        <p:spPr>
          <a:xfrm>
            <a:off x="1014983" y="-54"/>
            <a:ext cx="73151" cy="6858053"/>
          </a:xfrm>
          <a:prstGeom prst="rect">
            <a:avLst/>
          </a:prstGeom>
          <a:solidFill>
            <a:schemeClr val="lt1"/>
          </a:solidFill>
          <a:ln>
            <a:noFill/>
          </a:ln>
        </p:spPr>
        <p:txBody>
          <a:bodyPr lIns="91425" tIns="45700" rIns="91425" bIns="45700" anchor="ctr"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eedar.education.ufl.edu/wp-content/uploads/2017/12/HLPs-and-EBPs-A-Promising-Pair.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eedar.education.ufl.edu/wp-content/uploads/2014/08/culturally-responsive.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ducation.ky.gov/curriculum/standards/teachtools/Pages/Characteristics-of-Highly-Effective-Teaching-and-Learning-(CHETL).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marzanoresearch.com/research/databas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marzanoresearch.com/reproducibles/supporting-beginning-teache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tserc.org/component/k2/item/50-six-approaches-to-co-teaching"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psb.ky.gov/mod/book/view.php?id=133"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education.ky.gov/teachers/PGES/TPGES/Pages/Kentucky-Framework-for-Teaching.asp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psb.ky.gov/mod/page/view.php?id=475"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psb.ky.gov/mod/book/view.php?id=13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990600" y="15121"/>
            <a:ext cx="8153400" cy="4808220"/>
          </a:xfrm>
          <a:prstGeom prst="rect">
            <a:avLst/>
          </a:prstGeom>
          <a:solidFill>
            <a:schemeClr val="lt2"/>
          </a:solidFill>
          <a:ln>
            <a:noFill/>
          </a:ln>
        </p:spPr>
        <p:txBody>
          <a:bodyPr lIns="91425" tIns="45700" rIns="91425" bIns="45700" anchor="b" anchorCtr="0">
            <a:noAutofit/>
          </a:bodyPr>
          <a:lstStyle/>
          <a:p>
            <a:pPr marL="0" marR="0" lvl="0" indent="0" algn="ctr" rtl="0">
              <a:spcBef>
                <a:spcPts val="600"/>
              </a:spcBef>
              <a:buClr>
                <a:srgbClr val="0070C0"/>
              </a:buClr>
              <a:buSzPct val="25000"/>
              <a:buFont typeface="Arial"/>
              <a:buNone/>
            </a:pPr>
            <a:r>
              <a:rPr lang="en-US" sz="3250" b="1" i="0" u="none" strike="noStrike" cap="none" baseline="0" dirty="0">
                <a:solidFill>
                  <a:schemeClr val="accent1"/>
                </a:solidFill>
                <a:latin typeface="Arial"/>
                <a:ea typeface="Arial"/>
                <a:cs typeface="Arial"/>
                <a:sym typeface="Arial"/>
              </a:rPr>
              <a:t>Preparing</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Cooperating Teachers and</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University Supervisors</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to Support and Assess</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Student Teacher Growth</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 </a:t>
            </a:r>
            <a:br>
              <a:rPr lang="en-US" sz="3250" b="1" i="0" u="none" strike="noStrike" cap="none" baseline="0" dirty="0">
                <a:solidFill>
                  <a:schemeClr val="accent1"/>
                </a:solidFill>
                <a:latin typeface="Arial"/>
                <a:ea typeface="Arial"/>
                <a:cs typeface="Arial"/>
                <a:sym typeface="Arial"/>
              </a:rPr>
            </a:br>
            <a:r>
              <a:rPr lang="en-US" sz="3250" b="1" dirty="0">
                <a:solidFill>
                  <a:schemeClr val="accent1"/>
                </a:solidFill>
              </a:rPr>
              <a:t>EPSB </a:t>
            </a:r>
            <a:r>
              <a:rPr lang="en-US" sz="3250" b="1" dirty="0" smtClean="0">
                <a:solidFill>
                  <a:schemeClr val="accent1"/>
                </a:solidFill>
              </a:rPr>
              <a:t>approved </a:t>
            </a:r>
            <a:r>
              <a:rPr lang="en-US" sz="3250" b="1" dirty="0">
                <a:solidFill>
                  <a:schemeClr val="accent1"/>
                </a:solidFill>
              </a:rPr>
              <a:t>t</a:t>
            </a:r>
            <a:r>
              <a:rPr lang="en-US" sz="3250" b="1" i="0" u="none" strike="noStrike" cap="none" baseline="0" dirty="0">
                <a:solidFill>
                  <a:schemeClr val="accent1"/>
                </a:solidFill>
                <a:latin typeface="Arial"/>
                <a:ea typeface="Arial"/>
                <a:cs typeface="Arial"/>
                <a:sym typeface="Arial"/>
              </a:rPr>
              <a:t>raining to address</a:t>
            </a:r>
            <a:br>
              <a:rPr lang="en-US" sz="3250" b="1" i="0" u="none" strike="noStrike" cap="none" baseline="0" dirty="0">
                <a:solidFill>
                  <a:schemeClr val="accent1"/>
                </a:solidFill>
                <a:latin typeface="Arial"/>
                <a:ea typeface="Arial"/>
                <a:cs typeface="Arial"/>
                <a:sym typeface="Arial"/>
              </a:rPr>
            </a:br>
            <a:r>
              <a:rPr lang="en-US" sz="3250" b="1" i="0" u="none" strike="noStrike" cap="none" baseline="0" dirty="0">
                <a:solidFill>
                  <a:schemeClr val="accent1"/>
                </a:solidFill>
                <a:latin typeface="Arial"/>
                <a:ea typeface="Arial"/>
                <a:cs typeface="Arial"/>
                <a:sym typeface="Arial"/>
              </a:rPr>
              <a:t>16 KAR 5:040</a:t>
            </a:r>
          </a:p>
        </p:txBody>
      </p:sp>
      <p:sp>
        <p:nvSpPr>
          <p:cNvPr id="101" name="Shape 101"/>
          <p:cNvSpPr txBox="1"/>
          <p:nvPr/>
        </p:nvSpPr>
        <p:spPr>
          <a:xfrm>
            <a:off x="990601" y="4808219"/>
            <a:ext cx="8153400" cy="2049780"/>
          </a:xfrm>
          <a:prstGeom prst="rect">
            <a:avLst/>
          </a:prstGeom>
          <a:solidFill>
            <a:schemeClr val="lt2"/>
          </a:solidFill>
          <a:ln>
            <a:noFill/>
          </a:ln>
        </p:spPr>
        <p:txBody>
          <a:bodyPr lIns="91425" tIns="45700" rIns="91425" bIns="45700" anchor="b" anchorCtr="0">
            <a:noAutofit/>
          </a:bodyPr>
          <a:lstStyle/>
          <a:p>
            <a:pPr marL="0" marR="0" lvl="0" indent="0" algn="ctr" rtl="0">
              <a:spcBef>
                <a:spcPts val="0"/>
              </a:spcBef>
              <a:buClr>
                <a:srgbClr val="0070C0"/>
              </a:buClr>
              <a:buSzPct val="25000"/>
              <a:buFont typeface="Arial"/>
              <a:buNone/>
            </a:pPr>
            <a:endParaRPr/>
          </a:p>
        </p:txBody>
      </p:sp>
      <p:sp>
        <p:nvSpPr>
          <p:cNvPr id="102" name="Shape 102"/>
          <p:cNvSpPr txBox="1"/>
          <p:nvPr/>
        </p:nvSpPr>
        <p:spPr>
          <a:xfrm>
            <a:off x="3863339" y="4953000"/>
            <a:ext cx="2712720" cy="369332"/>
          </a:xfrm>
          <a:prstGeom prst="rect">
            <a:avLst/>
          </a:prstGeom>
          <a:noFill/>
          <a:ln>
            <a:noFill/>
          </a:ln>
        </p:spPr>
        <p:txBody>
          <a:bodyPr lIns="91425" tIns="45700" rIns="91425" bIns="45700" anchor="t" anchorCtr="0">
            <a:noAutofit/>
          </a:bodyPr>
          <a:lstStyle/>
          <a:p>
            <a:pPr marL="0" marR="0" lvl="0" indent="0" algn="ctr" rtl="0">
              <a:buSzPct val="25000"/>
              <a:buNone/>
            </a:pPr>
            <a:endParaRPr lang="en-US" sz="1800" b="0" i="1" u="none" strike="noStrike" cap="none" baseline="0" dirty="0">
              <a:solidFill>
                <a:schemeClr val="dk1"/>
              </a:solidFill>
              <a:latin typeface="Arial"/>
              <a:ea typeface="Arial"/>
              <a:cs typeface="Arial"/>
              <a:sym typeface="Arial"/>
            </a:endParaRPr>
          </a:p>
        </p:txBody>
      </p:sp>
      <p:sp>
        <p:nvSpPr>
          <p:cNvPr id="4" name="Slide Number Placeholder 3"/>
          <p:cNvSpPr>
            <a:spLocks noGrp="1"/>
          </p:cNvSpPr>
          <p:nvPr>
            <p:ph type="sldNum" idx="12"/>
          </p:nvPr>
        </p:nvSpPr>
        <p:spPr/>
        <p:txBody>
          <a:bodyPr/>
          <a:lstStyle/>
          <a:p>
            <a:r>
              <a:rPr lang="en-US" dirty="0"/>
              <a:t>1</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016866" y="7620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Effective </a:t>
            </a:r>
            <a:r>
              <a:rPr lang="en-US" sz="3600" b="1" i="0" u="none" strike="noStrike" cap="none" baseline="0" dirty="0">
                <a:solidFill>
                  <a:schemeClr val="accent1"/>
                </a:solidFill>
                <a:latin typeface="Arial"/>
                <a:ea typeface="Arial"/>
                <a:cs typeface="Arial"/>
                <a:sym typeface="Arial"/>
              </a:rPr>
              <a:t>Supervision</a:t>
            </a:r>
            <a:r>
              <a:rPr lang="en-US" sz="3600" b="1" i="0" u="none" strike="noStrike" cap="none" dirty="0">
                <a:solidFill>
                  <a:schemeClr val="accent1"/>
                </a:solidFill>
                <a:latin typeface="Arial"/>
                <a:ea typeface="Arial"/>
                <a:cs typeface="Arial"/>
                <a:sym typeface="Arial"/>
              </a:rPr>
              <a:t> Focus</a:t>
            </a:r>
            <a:endParaRPr lang="en-US" sz="3600" b="1" i="0" u="none" strike="noStrike" cap="none" baseline="0" dirty="0">
              <a:solidFill>
                <a:schemeClr val="accent1"/>
              </a:solidFill>
              <a:latin typeface="Arial"/>
              <a:ea typeface="Arial"/>
              <a:cs typeface="Arial"/>
              <a:sym typeface="Arial"/>
            </a:endParaRPr>
          </a:p>
        </p:txBody>
      </p:sp>
      <p:sp>
        <p:nvSpPr>
          <p:cNvPr id="121" name="Shape 121"/>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82296" indent="-6096">
              <a:buSzPct val="25000"/>
              <a:buFont typeface="Arial"/>
              <a:buNone/>
            </a:pPr>
            <a:r>
              <a:rPr lang="en-US" b="0" i="0" u="none" strike="noStrike" cap="none" dirty="0">
                <a:solidFill>
                  <a:schemeClr val="dk1"/>
                </a:solidFill>
                <a:latin typeface="Arial"/>
                <a:ea typeface="Arial"/>
                <a:cs typeface="Arial"/>
                <a:sym typeface="Arial"/>
              </a:rPr>
              <a:t>				</a:t>
            </a:r>
          </a:p>
          <a:p>
            <a:pPr marL="82296" indent="-6096" algn="ctr">
              <a:buSzPct val="25000"/>
              <a:buFont typeface="Arial"/>
              <a:buNone/>
            </a:pPr>
            <a:r>
              <a:rPr lang="en-US" b="0" i="0" strike="noStrike" cap="none" dirty="0">
                <a:solidFill>
                  <a:srgbClr val="0070C0"/>
                </a:solidFill>
                <a:latin typeface="Arial"/>
                <a:ea typeface="Arial"/>
                <a:cs typeface="Arial"/>
                <a:sym typeface="Arial"/>
              </a:rPr>
              <a:t>Impact of instruction on</a:t>
            </a:r>
          </a:p>
          <a:p>
            <a:pPr marL="82296" indent="-6096" algn="ctr">
              <a:buSzPct val="25000"/>
              <a:buFont typeface="Arial"/>
              <a:buNone/>
            </a:pPr>
            <a:r>
              <a:rPr lang="en-US" b="0" i="0" u="sng" strike="noStrike" cap="none" dirty="0">
                <a:solidFill>
                  <a:srgbClr val="0070C0"/>
                </a:solidFill>
                <a:latin typeface="Arial"/>
                <a:ea typeface="Arial"/>
                <a:cs typeface="Arial"/>
                <a:sym typeface="Arial"/>
              </a:rPr>
              <a:t>student learning </a:t>
            </a:r>
          </a:p>
          <a:p>
            <a:pPr marL="82296" indent="-6096" algn="ctr">
              <a:buSzPct val="25000"/>
              <a:buFont typeface="Arial"/>
              <a:buNone/>
            </a:pPr>
            <a:endParaRPr lang="en-US" b="0" i="0" u="none" strike="noStrike" cap="none"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10</a:t>
            </a:r>
          </a:p>
        </p:txBody>
      </p:sp>
    </p:spTree>
    <p:extLst>
      <p:ext uri="{BB962C8B-B14F-4D97-AF65-F5344CB8AC3E}">
        <p14:creationId xmlns:p14="http://schemas.microsoft.com/office/powerpoint/2010/main" val="212519343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0" i="0" u="none" strike="noStrike" cap="none" baseline="0" dirty="0">
                <a:solidFill>
                  <a:schemeClr val="accent1"/>
                </a:solidFill>
                <a:latin typeface="Arial"/>
                <a:ea typeface="Arial"/>
                <a:cs typeface="Arial"/>
                <a:sym typeface="Arial"/>
              </a:rPr>
              <a:t/>
            </a:r>
            <a:br>
              <a:rPr lang="en-US" sz="3600" b="0" i="0" u="none" strike="noStrike" cap="none" baseline="0" dirty="0">
                <a:solidFill>
                  <a:schemeClr val="accent1"/>
                </a:solidFill>
                <a:latin typeface="Arial"/>
                <a:ea typeface="Arial"/>
                <a:cs typeface="Arial"/>
                <a:sym typeface="Arial"/>
              </a:rPr>
            </a:br>
            <a:r>
              <a:rPr lang="en-US" sz="3600" b="1" i="0" u="none" strike="noStrike" cap="none" baseline="0" dirty="0">
                <a:solidFill>
                  <a:schemeClr val="accent1"/>
                </a:solidFill>
                <a:latin typeface="Arial"/>
                <a:ea typeface="Arial"/>
                <a:cs typeface="Arial"/>
                <a:sym typeface="Arial"/>
              </a:rPr>
              <a:t>Roles and Responsibilities of Triad</a:t>
            </a:r>
          </a:p>
        </p:txBody>
      </p:sp>
      <p:sp>
        <p:nvSpPr>
          <p:cNvPr id="144" name="Shape 144"/>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82296" marR="0" lvl="0" indent="-6096" algn="l" rtl="0">
              <a:lnSpc>
                <a:spcPct val="100000"/>
              </a:lnSpc>
              <a:spcBef>
                <a:spcPts val="600"/>
              </a:spcBef>
              <a:buClr>
                <a:schemeClr val="accent1"/>
              </a:buClr>
              <a:buSzPct val="25000"/>
              <a:buFont typeface="Arial"/>
              <a:buNone/>
            </a:pPr>
            <a:endParaRPr lang="en-US" sz="3200" b="0" i="0" u="none" strike="noStrike" cap="none" baseline="0" dirty="0">
              <a:solidFill>
                <a:schemeClr val="dk1"/>
              </a:solidFill>
              <a:latin typeface="Arial"/>
              <a:ea typeface="Arial"/>
              <a:cs typeface="Arial"/>
              <a:sym typeface="Arial"/>
            </a:endParaRPr>
          </a:p>
          <a:p>
            <a:pPr marL="640080" marR="0" lvl="1" indent="-246380" algn="l" rtl="0">
              <a:lnSpc>
                <a:spcPct val="100000"/>
              </a:lnSpc>
              <a:spcBef>
                <a:spcPts val="550"/>
              </a:spcBef>
              <a:buClr>
                <a:schemeClr val="accent1"/>
              </a:buClr>
              <a:buSzPct val="101190"/>
              <a:buFont typeface="Arial"/>
              <a:buChar char="•"/>
            </a:pPr>
            <a:r>
              <a:rPr lang="en-US" sz="2800" b="0" i="0" u="none" strike="noStrike" cap="none" baseline="0" dirty="0">
                <a:solidFill>
                  <a:srgbClr val="0070C0"/>
                </a:solidFill>
                <a:latin typeface="Arial"/>
                <a:ea typeface="Arial"/>
                <a:cs typeface="Arial"/>
                <a:sym typeface="Arial"/>
              </a:rPr>
              <a:t>Cooperating Teacher (CT)</a:t>
            </a:r>
          </a:p>
          <a:p>
            <a:pPr marL="640080" marR="0" lvl="1" indent="-246380" algn="l" rtl="0">
              <a:lnSpc>
                <a:spcPct val="100000"/>
              </a:lnSpc>
              <a:spcBef>
                <a:spcPts val="550"/>
              </a:spcBef>
              <a:buClr>
                <a:schemeClr val="accent1"/>
              </a:buClr>
              <a:buSzPct val="101190"/>
              <a:buFont typeface="Arial"/>
              <a:buChar char="•"/>
            </a:pPr>
            <a:r>
              <a:rPr lang="en-US" sz="2800" b="0" i="0" u="none" strike="noStrike" cap="none" baseline="0" dirty="0">
                <a:solidFill>
                  <a:srgbClr val="0070C0"/>
                </a:solidFill>
                <a:latin typeface="Arial"/>
                <a:ea typeface="Arial"/>
                <a:cs typeface="Arial"/>
                <a:sym typeface="Arial"/>
              </a:rPr>
              <a:t>University Supervisor (US)</a:t>
            </a:r>
          </a:p>
          <a:p>
            <a:pPr lvl="1" indent="-246380">
              <a:buSzPct val="101190"/>
            </a:pPr>
            <a:r>
              <a:rPr lang="en-US" dirty="0">
                <a:solidFill>
                  <a:srgbClr val="0070C0"/>
                </a:solidFill>
              </a:rPr>
              <a:t>Student Teacher (ST)</a:t>
            </a:r>
          </a:p>
          <a:p>
            <a:pPr marL="393700" marR="0" lvl="1" indent="0" algn="l" rtl="0">
              <a:lnSpc>
                <a:spcPct val="100000"/>
              </a:lnSpc>
              <a:spcBef>
                <a:spcPts val="550"/>
              </a:spcBef>
              <a:buClr>
                <a:schemeClr val="accent1"/>
              </a:buClr>
              <a:buSzPct val="101190"/>
              <a:buNone/>
            </a:pPr>
            <a:endParaRPr lang="en-US" dirty="0"/>
          </a:p>
          <a:p>
            <a:pPr marL="393700" marR="0" lvl="1" indent="0" algn="l" rtl="0">
              <a:lnSpc>
                <a:spcPct val="100000"/>
              </a:lnSpc>
              <a:spcBef>
                <a:spcPts val="550"/>
              </a:spcBef>
              <a:buClr>
                <a:schemeClr val="accent1"/>
              </a:buClr>
              <a:buSzPct val="101190"/>
              <a:buNone/>
            </a:pPr>
            <a:r>
              <a:rPr lang="en-US" sz="2800" b="1" i="1" u="none" strike="noStrike" cap="none" baseline="0" dirty="0" smtClean="0">
                <a:solidFill>
                  <a:srgbClr val="0070C0"/>
                </a:solidFill>
                <a:latin typeface="Arial"/>
                <a:ea typeface="Arial"/>
                <a:cs typeface="Arial"/>
                <a:sym typeface="Arial"/>
              </a:rPr>
              <a:t>Note:</a:t>
            </a:r>
            <a:r>
              <a:rPr lang="en-US" sz="2800" b="1" i="0" u="none" strike="noStrike" cap="none" dirty="0" smtClean="0">
                <a:solidFill>
                  <a:srgbClr val="0070C0"/>
                </a:solidFill>
                <a:latin typeface="Arial"/>
                <a:ea typeface="Arial"/>
                <a:cs typeface="Arial"/>
                <a:sym typeface="Arial"/>
              </a:rPr>
              <a:t> Please review handbook of EPP with which you are working for specific policies and procedures related to that program.</a:t>
            </a:r>
            <a:endParaRPr lang="en-US" sz="2800" b="1" i="0" u="none" strike="noStrike" cap="none" baseline="0" dirty="0">
              <a:solidFill>
                <a:srgbClr val="0070C0"/>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12</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0" i="0" u="none" strike="noStrike" cap="none" baseline="0" dirty="0">
                <a:solidFill>
                  <a:schemeClr val="accent1"/>
                </a:solidFill>
                <a:latin typeface="Arial"/>
                <a:ea typeface="Arial"/>
                <a:cs typeface="Arial"/>
                <a:sym typeface="Arial"/>
              </a:rPr>
              <a:t/>
            </a:r>
            <a:br>
              <a:rPr lang="en-US" sz="3600" b="0" i="0" u="none" strike="noStrike" cap="none" baseline="0" dirty="0">
                <a:solidFill>
                  <a:schemeClr val="accent1"/>
                </a:solidFill>
                <a:latin typeface="Arial"/>
                <a:ea typeface="Arial"/>
                <a:cs typeface="Arial"/>
                <a:sym typeface="Arial"/>
              </a:rPr>
            </a:br>
            <a:r>
              <a:rPr lang="en-US" sz="3600" dirty="0">
                <a:solidFill>
                  <a:schemeClr val="accent1"/>
                </a:solidFill>
              </a:rPr>
              <a:t>Specific Responsibilities f</a:t>
            </a:r>
            <a:r>
              <a:rPr lang="en-US" sz="3600" b="0" i="0" u="none" strike="noStrike" cap="none" baseline="0" dirty="0">
                <a:solidFill>
                  <a:schemeClr val="accent1"/>
                </a:solidFill>
                <a:latin typeface="Arial"/>
                <a:ea typeface="Arial"/>
                <a:cs typeface="Arial"/>
                <a:sym typeface="Arial"/>
              </a:rPr>
              <a:t>or the CT</a:t>
            </a:r>
            <a:r>
              <a:rPr lang="en-US" sz="3600" b="1" dirty="0">
                <a:solidFill>
                  <a:schemeClr val="accent1"/>
                </a:solidFill>
              </a:rPr>
              <a:t>:</a:t>
            </a:r>
            <a:endParaRPr lang="en-US" sz="3600" b="1" i="0" u="none" strike="noStrike" cap="none" baseline="0" dirty="0">
              <a:solidFill>
                <a:schemeClr val="accent1"/>
              </a:solidFill>
              <a:latin typeface="Arial"/>
              <a:ea typeface="Arial"/>
              <a:cs typeface="Arial"/>
              <a:sym typeface="Arial"/>
            </a:endParaRPr>
          </a:p>
        </p:txBody>
      </p:sp>
      <p:sp>
        <p:nvSpPr>
          <p:cNvPr id="144" name="Shape 144"/>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r>
              <a:rPr lang="en-US" sz="2000" dirty="0">
                <a:solidFill>
                  <a:srgbClr val="0070C0"/>
                </a:solidFill>
              </a:rPr>
              <a:t>Preparing for the ST arrival.</a:t>
            </a:r>
          </a:p>
          <a:p>
            <a:r>
              <a:rPr lang="en-US" sz="2000" dirty="0">
                <a:solidFill>
                  <a:srgbClr val="0070C0"/>
                </a:solidFill>
              </a:rPr>
              <a:t>Welcoming the ST and designating work place.</a:t>
            </a:r>
          </a:p>
          <a:p>
            <a:r>
              <a:rPr lang="en-US" sz="2000" dirty="0">
                <a:solidFill>
                  <a:srgbClr val="0070C0"/>
                </a:solidFill>
              </a:rPr>
              <a:t>Orientating ST to classroom and school.</a:t>
            </a:r>
          </a:p>
          <a:p>
            <a:r>
              <a:rPr lang="en-US" sz="2000" dirty="0">
                <a:solidFill>
                  <a:srgbClr val="0070C0"/>
                </a:solidFill>
              </a:rPr>
              <a:t>Encouraging involvement in class and school activities.</a:t>
            </a:r>
          </a:p>
          <a:p>
            <a:r>
              <a:rPr lang="en-US" sz="2000" dirty="0">
                <a:solidFill>
                  <a:srgbClr val="0070C0"/>
                </a:solidFill>
              </a:rPr>
              <a:t>Creating a schedule for working together.</a:t>
            </a:r>
          </a:p>
          <a:p>
            <a:r>
              <a:rPr lang="en-US" sz="2000" dirty="0">
                <a:solidFill>
                  <a:srgbClr val="0070C0"/>
                </a:solidFill>
              </a:rPr>
              <a:t>Communicating clearly and constructively throughout placement.</a:t>
            </a:r>
          </a:p>
          <a:p>
            <a:r>
              <a:rPr lang="en-US" sz="2000" dirty="0">
                <a:solidFill>
                  <a:srgbClr val="0070C0"/>
                </a:solidFill>
              </a:rPr>
              <a:t>Modeling reflective teaching and professionalism.</a:t>
            </a:r>
          </a:p>
          <a:p>
            <a:r>
              <a:rPr lang="en-US" sz="2000" dirty="0">
                <a:solidFill>
                  <a:srgbClr val="0070C0"/>
                </a:solidFill>
              </a:rPr>
              <a:t>Observing and conferring frequently.</a:t>
            </a:r>
          </a:p>
          <a:p>
            <a:r>
              <a:rPr lang="en-US" sz="2000" dirty="0">
                <a:solidFill>
                  <a:srgbClr val="0070C0"/>
                </a:solidFill>
              </a:rPr>
              <a:t>Exercising flexibility, patience and understanding.</a:t>
            </a:r>
          </a:p>
          <a:p>
            <a:r>
              <a:rPr lang="en-US" sz="2000" dirty="0">
                <a:solidFill>
                  <a:srgbClr val="0070C0"/>
                </a:solidFill>
              </a:rPr>
              <a:t>Planning, delivering and reflecting regarding lessons together.</a:t>
            </a:r>
          </a:p>
          <a:p>
            <a:r>
              <a:rPr lang="en-US" sz="2000" dirty="0">
                <a:solidFill>
                  <a:srgbClr val="0070C0"/>
                </a:solidFill>
              </a:rPr>
              <a:t>Assessing progress and completing performance evaluations.</a:t>
            </a:r>
          </a:p>
          <a:p>
            <a:pPr marL="174626" indent="0">
              <a:buNone/>
            </a:pPr>
            <a:endParaRPr lang="en-US" sz="2000" dirty="0">
              <a:solidFill>
                <a:srgbClr val="0070C0"/>
              </a:solidFill>
            </a:endParaRPr>
          </a:p>
          <a:p>
            <a:pPr marL="174626" indent="0" algn="ctr">
              <a:buNone/>
            </a:pPr>
            <a:r>
              <a:rPr lang="en-US" sz="2000" b="1" dirty="0">
                <a:solidFill>
                  <a:srgbClr val="0070C0"/>
                </a:solidFill>
              </a:rPr>
              <a:t>What else comes to your mind?</a:t>
            </a:r>
          </a:p>
          <a:p>
            <a:pPr marL="82296" marR="0" lvl="0" indent="-6096" algn="l" rtl="0">
              <a:lnSpc>
                <a:spcPct val="100000"/>
              </a:lnSpc>
              <a:spcBef>
                <a:spcPts val="600"/>
              </a:spcBef>
              <a:buClr>
                <a:schemeClr val="accent1"/>
              </a:buClr>
              <a:buSzPct val="25000"/>
              <a:buFont typeface="Arial"/>
              <a:buNone/>
            </a:pPr>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12</a:t>
            </a:r>
          </a:p>
        </p:txBody>
      </p:sp>
    </p:spTree>
    <p:extLst>
      <p:ext uri="{BB962C8B-B14F-4D97-AF65-F5344CB8AC3E}">
        <p14:creationId xmlns:p14="http://schemas.microsoft.com/office/powerpoint/2010/main" val="446609565"/>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0" i="0" u="none" strike="noStrike" cap="none" baseline="0" dirty="0">
                <a:solidFill>
                  <a:schemeClr val="accent1"/>
                </a:solidFill>
                <a:latin typeface="Arial"/>
                <a:ea typeface="Arial"/>
                <a:cs typeface="Arial"/>
                <a:sym typeface="Arial"/>
              </a:rPr>
              <a:t/>
            </a:r>
            <a:br>
              <a:rPr lang="en-US" sz="3600" b="0" i="0" u="none" strike="noStrike" cap="none" baseline="0" dirty="0">
                <a:solidFill>
                  <a:schemeClr val="accent1"/>
                </a:solidFill>
                <a:latin typeface="Arial"/>
                <a:ea typeface="Arial"/>
                <a:cs typeface="Arial"/>
                <a:sym typeface="Arial"/>
              </a:rPr>
            </a:br>
            <a:r>
              <a:rPr lang="en-US" sz="3600" dirty="0">
                <a:solidFill>
                  <a:schemeClr val="accent1"/>
                </a:solidFill>
              </a:rPr>
              <a:t>Specific Responsibilities f</a:t>
            </a:r>
            <a:r>
              <a:rPr lang="en-US" sz="3600" b="0" i="0" u="none" strike="noStrike" cap="none" baseline="0" dirty="0">
                <a:solidFill>
                  <a:schemeClr val="accent1"/>
                </a:solidFill>
                <a:latin typeface="Arial"/>
                <a:ea typeface="Arial"/>
                <a:cs typeface="Arial"/>
                <a:sym typeface="Arial"/>
              </a:rPr>
              <a:t>or the US</a:t>
            </a:r>
            <a:r>
              <a:rPr lang="en-US" sz="3600" b="1" dirty="0">
                <a:solidFill>
                  <a:schemeClr val="accent1"/>
                </a:solidFill>
              </a:rPr>
              <a:t>:</a:t>
            </a:r>
            <a:endParaRPr lang="en-US" sz="3600" b="1" i="0" u="none" strike="noStrike" cap="none" baseline="0" dirty="0">
              <a:solidFill>
                <a:schemeClr val="accent1"/>
              </a:solidFill>
              <a:latin typeface="Arial"/>
              <a:ea typeface="Arial"/>
              <a:cs typeface="Arial"/>
              <a:sym typeface="Arial"/>
            </a:endParaRPr>
          </a:p>
        </p:txBody>
      </p:sp>
      <p:sp>
        <p:nvSpPr>
          <p:cNvPr id="144" name="Shape 144"/>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endParaRPr lang="en-US" sz="2400" dirty="0"/>
          </a:p>
          <a:p>
            <a:r>
              <a:rPr lang="en-US" sz="2400" dirty="0">
                <a:solidFill>
                  <a:srgbClr val="0070C0"/>
                </a:solidFill>
              </a:rPr>
              <a:t>Conducting orientation for STs and CTs prior to start of  placement to review policies and procedures..</a:t>
            </a:r>
          </a:p>
          <a:p>
            <a:r>
              <a:rPr lang="en-US" sz="2400" dirty="0">
                <a:solidFill>
                  <a:srgbClr val="0070C0"/>
                </a:solidFill>
              </a:rPr>
              <a:t>Sharing course syllabus with ST and CT.</a:t>
            </a:r>
          </a:p>
          <a:p>
            <a:r>
              <a:rPr lang="en-US" sz="2400" dirty="0">
                <a:solidFill>
                  <a:srgbClr val="0070C0"/>
                </a:solidFill>
              </a:rPr>
              <a:t>Setting clear expectations for all involved.</a:t>
            </a:r>
          </a:p>
          <a:p>
            <a:r>
              <a:rPr lang="en-US" sz="2400" dirty="0">
                <a:solidFill>
                  <a:srgbClr val="0070C0"/>
                </a:solidFill>
              </a:rPr>
              <a:t>Conducting observations and conferences frequently.</a:t>
            </a:r>
          </a:p>
          <a:p>
            <a:r>
              <a:rPr lang="en-US" sz="2400" dirty="0">
                <a:solidFill>
                  <a:srgbClr val="0070C0"/>
                </a:solidFill>
              </a:rPr>
              <a:t>Discussing performance evaluations with ST and CT.</a:t>
            </a:r>
          </a:p>
          <a:p>
            <a:r>
              <a:rPr lang="en-US" sz="2400" dirty="0">
                <a:solidFill>
                  <a:srgbClr val="0070C0"/>
                </a:solidFill>
              </a:rPr>
              <a:t>Facilitating positive communication and interactions for all involved.</a:t>
            </a:r>
          </a:p>
          <a:p>
            <a:pPr marL="174626" indent="0" algn="ctr">
              <a:buNone/>
            </a:pPr>
            <a:r>
              <a:rPr lang="en-US" sz="2400" b="1" dirty="0">
                <a:solidFill>
                  <a:srgbClr val="0070C0"/>
                </a:solidFill>
              </a:rPr>
              <a:t>What would you add?</a:t>
            </a:r>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endParaRPr lang="en-US" sz="2400" dirty="0"/>
          </a:p>
          <a:p>
            <a:pPr marL="174626" indent="0">
              <a:buNone/>
            </a:pPr>
            <a:r>
              <a:rPr lang="en-US" sz="2400" dirty="0"/>
              <a:t>Q: What else?</a:t>
            </a:r>
          </a:p>
          <a:p>
            <a:pPr marL="82296" marR="0" lvl="0" indent="-6096" algn="l" rtl="0">
              <a:lnSpc>
                <a:spcPct val="100000"/>
              </a:lnSpc>
              <a:spcBef>
                <a:spcPts val="600"/>
              </a:spcBef>
              <a:buClr>
                <a:schemeClr val="accent1"/>
              </a:buClr>
              <a:buSzPct val="25000"/>
              <a:buFont typeface="Arial"/>
              <a:buNone/>
            </a:pPr>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12</a:t>
            </a:r>
          </a:p>
        </p:txBody>
      </p:sp>
    </p:spTree>
    <p:extLst>
      <p:ext uri="{BB962C8B-B14F-4D97-AF65-F5344CB8AC3E}">
        <p14:creationId xmlns:p14="http://schemas.microsoft.com/office/powerpoint/2010/main" val="2978819267"/>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0" i="0" u="none" strike="noStrike" cap="none" baseline="0" dirty="0">
                <a:solidFill>
                  <a:schemeClr val="accent1"/>
                </a:solidFill>
                <a:latin typeface="Arial"/>
                <a:ea typeface="Arial"/>
                <a:cs typeface="Arial"/>
                <a:sym typeface="Arial"/>
              </a:rPr>
              <a:t/>
            </a:r>
            <a:br>
              <a:rPr lang="en-US" sz="3600" b="0" i="0" u="none" strike="noStrike" cap="none" baseline="0" dirty="0">
                <a:solidFill>
                  <a:schemeClr val="accent1"/>
                </a:solidFill>
                <a:latin typeface="Arial"/>
                <a:ea typeface="Arial"/>
                <a:cs typeface="Arial"/>
                <a:sym typeface="Arial"/>
              </a:rPr>
            </a:br>
            <a:r>
              <a:rPr lang="en-US" sz="3600" dirty="0">
                <a:solidFill>
                  <a:schemeClr val="accent1"/>
                </a:solidFill>
              </a:rPr>
              <a:t>Specific Responsibilities f</a:t>
            </a:r>
            <a:r>
              <a:rPr lang="en-US" sz="3600" b="0" i="0" u="none" strike="noStrike" cap="none" baseline="0" dirty="0">
                <a:solidFill>
                  <a:schemeClr val="accent1"/>
                </a:solidFill>
                <a:latin typeface="Arial"/>
                <a:ea typeface="Arial"/>
                <a:cs typeface="Arial"/>
                <a:sym typeface="Arial"/>
              </a:rPr>
              <a:t>or the ST</a:t>
            </a:r>
            <a:r>
              <a:rPr lang="en-US" sz="3600" b="1" dirty="0">
                <a:solidFill>
                  <a:schemeClr val="accent1"/>
                </a:solidFill>
              </a:rPr>
              <a:t>:</a:t>
            </a:r>
            <a:endParaRPr lang="en-US" sz="3600" b="1" i="0" u="none" strike="noStrike" cap="none" baseline="0" dirty="0">
              <a:solidFill>
                <a:schemeClr val="accent1"/>
              </a:solidFill>
              <a:latin typeface="Arial"/>
              <a:ea typeface="Arial"/>
              <a:cs typeface="Arial"/>
              <a:sym typeface="Arial"/>
            </a:endParaRPr>
          </a:p>
        </p:txBody>
      </p:sp>
      <p:sp>
        <p:nvSpPr>
          <p:cNvPr id="144" name="Shape 144"/>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r>
              <a:rPr lang="en-US" sz="2000" dirty="0">
                <a:solidFill>
                  <a:srgbClr val="0070C0"/>
                </a:solidFill>
              </a:rPr>
              <a:t>Showing enthusiasm and interest.</a:t>
            </a:r>
          </a:p>
          <a:p>
            <a:r>
              <a:rPr lang="en-US" sz="2000" dirty="0">
                <a:solidFill>
                  <a:srgbClr val="0070C0"/>
                </a:solidFill>
              </a:rPr>
              <a:t>Taking initiative, sharing and asking thoughtful questions.</a:t>
            </a:r>
          </a:p>
          <a:p>
            <a:r>
              <a:rPr lang="en-US" sz="2000" dirty="0">
                <a:solidFill>
                  <a:srgbClr val="0070C0"/>
                </a:solidFill>
              </a:rPr>
              <a:t>Introducing him/herself to school community members.</a:t>
            </a:r>
          </a:p>
          <a:p>
            <a:r>
              <a:rPr lang="en-US" sz="2000" dirty="0">
                <a:solidFill>
                  <a:srgbClr val="0070C0"/>
                </a:solidFill>
              </a:rPr>
              <a:t>Acting in a respectful manner.</a:t>
            </a:r>
          </a:p>
          <a:p>
            <a:r>
              <a:rPr lang="en-US" sz="2000" dirty="0">
                <a:solidFill>
                  <a:srgbClr val="0070C0"/>
                </a:solidFill>
              </a:rPr>
              <a:t>Helping with all classroom activities.</a:t>
            </a:r>
          </a:p>
          <a:p>
            <a:r>
              <a:rPr lang="en-US" sz="2000" dirty="0">
                <a:solidFill>
                  <a:srgbClr val="0070C0"/>
                </a:solidFill>
              </a:rPr>
              <a:t>Participating in school activities.</a:t>
            </a:r>
          </a:p>
          <a:p>
            <a:r>
              <a:rPr lang="en-US" sz="2000" dirty="0">
                <a:solidFill>
                  <a:srgbClr val="0070C0"/>
                </a:solidFill>
              </a:rPr>
              <a:t>Maintaining a reflective stance.</a:t>
            </a:r>
          </a:p>
          <a:p>
            <a:r>
              <a:rPr lang="en-US" sz="2000" dirty="0">
                <a:solidFill>
                  <a:srgbClr val="0070C0"/>
                </a:solidFill>
              </a:rPr>
              <a:t>Accepting constructive feedback.</a:t>
            </a:r>
          </a:p>
          <a:p>
            <a:r>
              <a:rPr lang="en-US" sz="2000" dirty="0">
                <a:solidFill>
                  <a:srgbClr val="0070C0"/>
                </a:solidFill>
              </a:rPr>
              <a:t>Communicating clearly and constructively throughout placement.</a:t>
            </a:r>
          </a:p>
          <a:p>
            <a:pPr marL="174626" indent="0" algn="ctr">
              <a:buNone/>
            </a:pPr>
            <a:endParaRPr lang="en-US" sz="2000" dirty="0"/>
          </a:p>
          <a:p>
            <a:pPr marL="174626" indent="0" algn="ctr">
              <a:buNone/>
            </a:pPr>
            <a:r>
              <a:rPr lang="en-US" sz="2000" b="1" dirty="0">
                <a:solidFill>
                  <a:srgbClr val="0070C0"/>
                </a:solidFill>
              </a:rPr>
              <a:t>What else would you include?</a:t>
            </a: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solidFill>
                <a:srgbClr val="0070C0"/>
              </a:solidFill>
            </a:endParaRPr>
          </a:p>
          <a:p>
            <a:pPr marL="174626" indent="0">
              <a:buNone/>
            </a:pPr>
            <a:endParaRPr lang="en-US" sz="2400" dirty="0"/>
          </a:p>
          <a:p>
            <a:pPr marL="174626" indent="0">
              <a:buNone/>
            </a:pPr>
            <a:endParaRPr lang="en-US" sz="2400" dirty="0"/>
          </a:p>
          <a:p>
            <a:pPr marL="174626" indent="0">
              <a:buNone/>
            </a:pPr>
            <a:r>
              <a:rPr lang="en-US" sz="2400" dirty="0"/>
              <a:t>Q: What else?</a:t>
            </a:r>
          </a:p>
          <a:p>
            <a:pPr marL="82296" marR="0" lvl="0" indent="-6096" algn="l" rtl="0">
              <a:lnSpc>
                <a:spcPct val="100000"/>
              </a:lnSpc>
              <a:spcBef>
                <a:spcPts val="600"/>
              </a:spcBef>
              <a:buClr>
                <a:schemeClr val="accent1"/>
              </a:buClr>
              <a:buSzPct val="25000"/>
              <a:buFont typeface="Arial"/>
              <a:buNone/>
            </a:pPr>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12</a:t>
            </a:r>
          </a:p>
        </p:txBody>
      </p:sp>
    </p:spTree>
    <p:extLst>
      <p:ext uri="{BB962C8B-B14F-4D97-AF65-F5344CB8AC3E}">
        <p14:creationId xmlns:p14="http://schemas.microsoft.com/office/powerpoint/2010/main" val="2556912540"/>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1028700" y="0"/>
            <a:ext cx="8115300" cy="1371600"/>
          </a:xfrm>
          <a:prstGeom prst="rect">
            <a:avLst/>
          </a:prstGeom>
          <a:solidFill>
            <a:schemeClr val="lt2"/>
          </a:solidFill>
          <a:ln>
            <a:noFill/>
          </a:ln>
        </p:spPr>
        <p:txBody>
          <a:bodyPr lIns="91425" tIns="45700" rIns="91425" bIns="45700" anchor="ctr" anchorCtr="0">
            <a:noAutofit/>
          </a:bodyPr>
          <a:lstStyle/>
          <a:p>
            <a:pPr lvl="0" algn="ctr">
              <a:buSzPct val="25000"/>
            </a:pPr>
            <a:r>
              <a:rPr lang="en-US" sz="2400" b="1" dirty="0" smtClean="0">
                <a:solidFill>
                  <a:schemeClr val="accent1"/>
                </a:solidFill>
              </a:rPr>
              <a:t>Keeping an Eye on Best Practices for Supervision:</a:t>
            </a:r>
            <a:br>
              <a:rPr lang="en-US" sz="2400" b="1" dirty="0" smtClean="0">
                <a:solidFill>
                  <a:schemeClr val="accent1"/>
                </a:solidFill>
              </a:rPr>
            </a:br>
            <a:r>
              <a:rPr lang="en-US" sz="2400" b="1" dirty="0" smtClean="0">
                <a:solidFill>
                  <a:schemeClr val="accent1"/>
                </a:solidFill>
              </a:rPr>
              <a:t>Components and Resources</a:t>
            </a:r>
            <a:endParaRPr lang="en-US" sz="2400" b="1" i="0" u="none" strike="noStrike" cap="none" baseline="0" dirty="0">
              <a:solidFill>
                <a:schemeClr val="accent1"/>
              </a:solidFill>
              <a:sym typeface="Arial"/>
            </a:endParaRPr>
          </a:p>
        </p:txBody>
      </p:sp>
      <p:sp>
        <p:nvSpPr>
          <p:cNvPr id="181" name="Shape 181"/>
          <p:cNvSpPr txBox="1">
            <a:spLocks noGrp="1"/>
          </p:cNvSpPr>
          <p:nvPr>
            <p:ph type="body" idx="1"/>
          </p:nvPr>
        </p:nvSpPr>
        <p:spPr>
          <a:xfrm>
            <a:off x="1028700" y="1200150"/>
            <a:ext cx="8115300" cy="5657849"/>
          </a:xfrm>
          <a:prstGeom prst="rect">
            <a:avLst/>
          </a:prstGeom>
          <a:solidFill>
            <a:schemeClr val="lt2"/>
          </a:solidFill>
          <a:ln>
            <a:noFill/>
          </a:ln>
        </p:spPr>
        <p:txBody>
          <a:bodyPr lIns="91425" tIns="45700" rIns="91425" bIns="45700" anchor="t" anchorCtr="0">
            <a:noAutofit/>
          </a:bodyPr>
          <a:lstStyle/>
          <a:p>
            <a:pPr marL="393700" indent="0">
              <a:spcBef>
                <a:spcPts val="0"/>
              </a:spcBef>
              <a:buSzPct val="98000"/>
              <a:buNone/>
            </a:pPr>
            <a:endParaRPr lang="en-US" sz="2400" dirty="0">
              <a:solidFill>
                <a:srgbClr val="0070C0"/>
              </a:solidFill>
            </a:endParaRPr>
          </a:p>
          <a:p>
            <a:pPr marL="393700" indent="0">
              <a:spcBef>
                <a:spcPts val="0"/>
              </a:spcBef>
              <a:buSzPct val="98000"/>
              <a:buNone/>
            </a:pPr>
            <a:r>
              <a:rPr lang="en-US" sz="2400" dirty="0">
                <a:solidFill>
                  <a:srgbClr val="0070C0"/>
                </a:solidFill>
              </a:rPr>
              <a:t> </a:t>
            </a:r>
          </a:p>
          <a:p>
            <a:pPr marL="736600" indent="-342900">
              <a:spcBef>
                <a:spcPts val="0"/>
              </a:spcBef>
              <a:buSzPct val="98000"/>
            </a:pPr>
            <a:r>
              <a:rPr lang="en-US" sz="2400" dirty="0" smtClean="0">
                <a:solidFill>
                  <a:srgbClr val="0070C0"/>
                </a:solidFill>
              </a:rPr>
              <a:t>High Leverage and Evidenced-based Practices</a:t>
            </a:r>
          </a:p>
          <a:p>
            <a:pPr marL="393700" indent="0">
              <a:spcBef>
                <a:spcPts val="0"/>
              </a:spcBef>
              <a:buSzPct val="98000"/>
              <a:buNone/>
            </a:pPr>
            <a:endParaRPr lang="en-US" sz="2400" dirty="0" smtClean="0">
              <a:solidFill>
                <a:srgbClr val="0070C0"/>
              </a:solidFill>
            </a:endParaRPr>
          </a:p>
          <a:p>
            <a:pPr marL="1257807" lvl="2" indent="-342900">
              <a:spcBef>
                <a:spcPts val="0"/>
              </a:spcBef>
              <a:buSzPct val="98000"/>
              <a:buFont typeface="Wingdings" panose="05000000000000000000" pitchFamily="2" charset="2"/>
              <a:buChar char="Ø"/>
            </a:pPr>
            <a:r>
              <a:rPr lang="en-US" dirty="0" smtClean="0">
                <a:solidFill>
                  <a:srgbClr val="0070C0"/>
                </a:solidFill>
              </a:rPr>
              <a:t>The CEEDAR initiative</a:t>
            </a:r>
          </a:p>
          <a:p>
            <a:pPr marL="1257807" lvl="2" indent="-342900">
              <a:spcBef>
                <a:spcPts val="0"/>
              </a:spcBef>
              <a:buSzPct val="98000"/>
              <a:buFont typeface="Wingdings" panose="05000000000000000000" pitchFamily="2" charset="2"/>
              <a:buChar char="Ø"/>
            </a:pPr>
            <a:r>
              <a:rPr lang="en-US" dirty="0" smtClean="0">
                <a:solidFill>
                  <a:srgbClr val="0070C0"/>
                </a:solidFill>
              </a:rPr>
              <a:t>Culturally Responsive Teaching</a:t>
            </a:r>
          </a:p>
          <a:p>
            <a:pPr marL="668020" lvl="1" indent="0">
              <a:spcBef>
                <a:spcPts val="0"/>
              </a:spcBef>
              <a:buSzPct val="98000"/>
              <a:buNone/>
            </a:pPr>
            <a:endParaRPr lang="en-US" sz="2000" dirty="0" smtClean="0">
              <a:solidFill>
                <a:srgbClr val="0070C0"/>
              </a:solidFill>
            </a:endParaRPr>
          </a:p>
          <a:p>
            <a:pPr marL="736600" indent="-342900">
              <a:spcBef>
                <a:spcPts val="0"/>
              </a:spcBef>
              <a:buSzPct val="98000"/>
            </a:pPr>
            <a:r>
              <a:rPr lang="en-US" sz="2400" dirty="0" smtClean="0">
                <a:solidFill>
                  <a:srgbClr val="0070C0"/>
                </a:solidFill>
              </a:rPr>
              <a:t>KDE’s CHETL</a:t>
            </a:r>
          </a:p>
          <a:p>
            <a:pPr marL="393700" indent="0">
              <a:spcBef>
                <a:spcPts val="0"/>
              </a:spcBef>
              <a:buSzPct val="98000"/>
              <a:buNone/>
            </a:pPr>
            <a:endParaRPr lang="en-US" sz="2400" dirty="0" smtClean="0">
              <a:solidFill>
                <a:srgbClr val="0070C0"/>
              </a:solidFill>
            </a:endParaRPr>
          </a:p>
          <a:p>
            <a:pPr marL="736600" indent="-342900">
              <a:spcBef>
                <a:spcPts val="0"/>
              </a:spcBef>
              <a:buSzPct val="98000"/>
            </a:pPr>
            <a:r>
              <a:rPr lang="en-US" sz="2400" dirty="0" err="1" smtClean="0">
                <a:solidFill>
                  <a:srgbClr val="0070C0"/>
                </a:solidFill>
              </a:rPr>
              <a:t>Maranzo’s</a:t>
            </a:r>
            <a:r>
              <a:rPr lang="en-US" sz="2400" dirty="0" smtClean="0">
                <a:solidFill>
                  <a:srgbClr val="0070C0"/>
                </a:solidFill>
              </a:rPr>
              <a:t> Effective Strategies</a:t>
            </a:r>
          </a:p>
          <a:p>
            <a:pPr marL="393700" indent="0">
              <a:spcBef>
                <a:spcPts val="0"/>
              </a:spcBef>
              <a:buSzPct val="98000"/>
              <a:buNone/>
            </a:pPr>
            <a:endParaRPr lang="en-US" sz="2400" dirty="0"/>
          </a:p>
          <a:p>
            <a:pPr marL="393700" indent="0">
              <a:spcBef>
                <a:spcPts val="0"/>
              </a:spcBef>
              <a:buSzPct val="98000"/>
              <a:buNone/>
            </a:pPr>
            <a:endParaRPr lang="en-US" sz="2400" dirty="0"/>
          </a:p>
          <a:p>
            <a:pPr marL="736600" indent="-342900">
              <a:spcBef>
                <a:spcPts val="0"/>
              </a:spcBef>
              <a:buSzPct val="98000"/>
            </a:pPr>
            <a:endParaRPr lang="en-US" sz="2400" dirty="0"/>
          </a:p>
          <a:p>
            <a:pPr marL="393700" indent="0">
              <a:spcBef>
                <a:spcPts val="0"/>
              </a:spcBef>
              <a:buSzPct val="98000"/>
              <a:buNone/>
            </a:pPr>
            <a:endParaRPr lang="en-US" sz="2400" dirty="0"/>
          </a:p>
          <a:p>
            <a:pPr marL="0" marR="0" lvl="1" indent="0" algn="l" rtl="0">
              <a:lnSpc>
                <a:spcPct val="100000"/>
              </a:lnSpc>
              <a:spcBef>
                <a:spcPts val="550"/>
              </a:spcBef>
              <a:buClr>
                <a:schemeClr val="accent1"/>
              </a:buClr>
              <a:buSzPct val="25000"/>
              <a:buFont typeface="Arial"/>
              <a:buNone/>
            </a:pPr>
            <a:endParaRPr lang="en-US" sz="2800" b="0" i="0" u="none" strike="noStrike" cap="none" baseline="0" dirty="0">
              <a:solidFill>
                <a:schemeClr val="tx1"/>
              </a:solidFill>
              <a:sym typeface="Arial"/>
            </a:endParaRPr>
          </a:p>
        </p:txBody>
      </p:sp>
      <p:sp>
        <p:nvSpPr>
          <p:cNvPr id="3" name="Slide Number Placeholder 2"/>
          <p:cNvSpPr>
            <a:spLocks noGrp="1"/>
          </p:cNvSpPr>
          <p:nvPr>
            <p:ph type="sldNum" idx="12"/>
          </p:nvPr>
        </p:nvSpPr>
        <p:spPr/>
        <p:txBody>
          <a:bodyPr/>
          <a:lstStyle/>
          <a:p>
            <a:r>
              <a:rPr lang="en-US" dirty="0"/>
              <a:t>20</a:t>
            </a:r>
          </a:p>
        </p:txBody>
      </p:sp>
    </p:spTree>
    <p:extLst>
      <p:ext uri="{BB962C8B-B14F-4D97-AF65-F5344CB8AC3E}">
        <p14:creationId xmlns:p14="http://schemas.microsoft.com/office/powerpoint/2010/main" val="599062307"/>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AF78EC-DBBD-49A4-A8DB-D2DFA75B897E}"/>
              </a:ext>
            </a:extLst>
          </p:cNvPr>
          <p:cNvSpPr>
            <a:spLocks noGrp="1"/>
          </p:cNvSpPr>
          <p:nvPr>
            <p:ph type="title"/>
          </p:nvPr>
        </p:nvSpPr>
        <p:spPr>
          <a:xfrm>
            <a:off x="984115" y="-9728"/>
            <a:ext cx="8153400" cy="1427365"/>
          </a:xfrm>
          <a:solidFill>
            <a:schemeClr val="tx2"/>
          </a:solidFill>
        </p:spPr>
        <p:txBody>
          <a:bodyPr/>
          <a:lstStyle/>
          <a:p>
            <a:pPr algn="ctr"/>
            <a:r>
              <a:rPr lang="en-US" b="1" dirty="0"/>
              <a:t> </a:t>
            </a:r>
            <a:r>
              <a:rPr lang="en-US" sz="3200" b="1" dirty="0" smtClean="0">
                <a:solidFill>
                  <a:schemeClr val="accent1"/>
                </a:solidFill>
              </a:rPr>
              <a:t/>
            </a:r>
            <a:br>
              <a:rPr lang="en-US" sz="3200" b="1" dirty="0" smtClean="0">
                <a:solidFill>
                  <a:schemeClr val="accent1"/>
                </a:solidFill>
              </a:rPr>
            </a:br>
            <a:r>
              <a:rPr lang="en-US" sz="3000" b="1" dirty="0" smtClean="0">
                <a:solidFill>
                  <a:schemeClr val="accent1"/>
                </a:solidFill>
              </a:rPr>
              <a:t>Promoting Student and </a:t>
            </a:r>
            <a:r>
              <a:rPr lang="en-US" sz="3000" b="1" dirty="0">
                <a:solidFill>
                  <a:schemeClr val="accent1"/>
                </a:solidFill>
              </a:rPr>
              <a:t>T</a:t>
            </a:r>
            <a:r>
              <a:rPr lang="en-US" sz="3000" b="1" dirty="0" smtClean="0">
                <a:solidFill>
                  <a:schemeClr val="accent1"/>
                </a:solidFill>
              </a:rPr>
              <a:t>eacher </a:t>
            </a:r>
            <a:r>
              <a:rPr lang="en-US" sz="3000" b="1" dirty="0">
                <a:solidFill>
                  <a:schemeClr val="accent1"/>
                </a:solidFill>
              </a:rPr>
              <a:t>L</a:t>
            </a:r>
            <a:r>
              <a:rPr lang="en-US" sz="3000" b="1" dirty="0" smtClean="0">
                <a:solidFill>
                  <a:schemeClr val="accent1"/>
                </a:solidFill>
              </a:rPr>
              <a:t>earning</a:t>
            </a:r>
            <a:r>
              <a:rPr lang="en-US" sz="3000" b="1" dirty="0">
                <a:solidFill>
                  <a:schemeClr val="accent1"/>
                </a:solidFill>
              </a:rPr>
              <a:t/>
            </a:r>
            <a:br>
              <a:rPr lang="en-US" sz="3000" b="1" dirty="0">
                <a:solidFill>
                  <a:schemeClr val="accent1"/>
                </a:solidFill>
              </a:rPr>
            </a:br>
            <a:r>
              <a:rPr lang="en-US" sz="3000" b="1" dirty="0" smtClean="0">
                <a:solidFill>
                  <a:schemeClr val="accent1"/>
                </a:solidFill>
              </a:rPr>
              <a:t>with HLPs </a:t>
            </a:r>
            <a:r>
              <a:rPr lang="en-US" sz="3000" b="1" dirty="0">
                <a:solidFill>
                  <a:schemeClr val="accent1"/>
                </a:solidFill>
              </a:rPr>
              <a:t>and EBPs</a:t>
            </a:r>
          </a:p>
        </p:txBody>
      </p:sp>
      <p:sp>
        <p:nvSpPr>
          <p:cNvPr id="7" name="Text Placeholder 6">
            <a:extLst>
              <a:ext uri="{FF2B5EF4-FFF2-40B4-BE49-F238E27FC236}">
                <a16:creationId xmlns:a16="http://schemas.microsoft.com/office/drawing/2014/main" id="{B8358920-FFD5-423E-8E72-FBAACE8B155F}"/>
              </a:ext>
            </a:extLst>
          </p:cNvPr>
          <p:cNvSpPr>
            <a:spLocks noGrp="1"/>
          </p:cNvSpPr>
          <p:nvPr>
            <p:ph type="body" idx="1"/>
          </p:nvPr>
        </p:nvSpPr>
        <p:spPr>
          <a:xfrm>
            <a:off x="990600" y="1417637"/>
            <a:ext cx="8153400" cy="5440363"/>
          </a:xfrm>
          <a:solidFill>
            <a:schemeClr val="tx2"/>
          </a:solidFill>
        </p:spPr>
        <p:txBody>
          <a:bodyPr/>
          <a:lstStyle/>
          <a:p>
            <a:endParaRPr lang="en-US" sz="1800" b="1" dirty="0" smtClean="0">
              <a:solidFill>
                <a:srgbClr val="0070C0"/>
              </a:solidFill>
            </a:endParaRPr>
          </a:p>
          <a:p>
            <a:r>
              <a:rPr lang="en-US" sz="1800" b="1" dirty="0" smtClean="0">
                <a:solidFill>
                  <a:srgbClr val="0070C0"/>
                </a:solidFill>
              </a:rPr>
              <a:t>High-leverage </a:t>
            </a:r>
            <a:r>
              <a:rPr lang="en-US" sz="1800" b="1" dirty="0">
                <a:solidFill>
                  <a:srgbClr val="0070C0"/>
                </a:solidFill>
              </a:rPr>
              <a:t>practices (HLPs) and evidence-based practices (EBPs) </a:t>
            </a:r>
            <a:r>
              <a:rPr lang="en-US" sz="1800" b="1" dirty="0" smtClean="0">
                <a:solidFill>
                  <a:srgbClr val="0070C0"/>
                </a:solidFill>
              </a:rPr>
              <a:t>are </a:t>
            </a:r>
            <a:r>
              <a:rPr lang="en-US" sz="1800" b="1" dirty="0">
                <a:solidFill>
                  <a:srgbClr val="0070C0"/>
                </a:solidFill>
              </a:rPr>
              <a:t>used across subject areas, grade levels and contexts. They have been shown to:</a:t>
            </a:r>
          </a:p>
          <a:p>
            <a:r>
              <a:rPr lang="en-US" sz="1800" b="1" dirty="0">
                <a:solidFill>
                  <a:srgbClr val="0070C0"/>
                </a:solidFill>
              </a:rPr>
              <a:t>foster student learning.</a:t>
            </a:r>
          </a:p>
          <a:p>
            <a:r>
              <a:rPr lang="en-US" sz="1800" b="1" dirty="0">
                <a:solidFill>
                  <a:srgbClr val="0070C0"/>
                </a:solidFill>
              </a:rPr>
              <a:t>support social and emotional development. </a:t>
            </a:r>
          </a:p>
          <a:p>
            <a:r>
              <a:rPr lang="en-US" sz="1800" b="1" dirty="0">
                <a:solidFill>
                  <a:srgbClr val="0070C0"/>
                </a:solidFill>
              </a:rPr>
              <a:t>Advance teacher growth</a:t>
            </a:r>
          </a:p>
          <a:p>
            <a:pPr marL="174626" indent="0">
              <a:buNone/>
            </a:pPr>
            <a:endParaRPr lang="en-US" sz="1800" b="1" dirty="0">
              <a:solidFill>
                <a:srgbClr val="0070C0"/>
              </a:solidFill>
            </a:endParaRPr>
          </a:p>
          <a:p>
            <a:pPr marL="174626" indent="0">
              <a:buNone/>
            </a:pPr>
            <a:r>
              <a:rPr lang="en-US" sz="1800" b="1" dirty="0">
                <a:solidFill>
                  <a:srgbClr val="0070C0"/>
                </a:solidFill>
              </a:rPr>
              <a:t>Additional information about </a:t>
            </a:r>
            <a:r>
              <a:rPr lang="en-US" sz="1800" b="1" dirty="0" smtClean="0">
                <a:solidFill>
                  <a:srgbClr val="0070C0"/>
                </a:solidFill>
              </a:rPr>
              <a:t>these practices </a:t>
            </a:r>
            <a:r>
              <a:rPr lang="en-US" sz="1800" b="1" dirty="0">
                <a:solidFill>
                  <a:srgbClr val="0070C0"/>
                </a:solidFill>
              </a:rPr>
              <a:t>can be found at</a:t>
            </a:r>
            <a:r>
              <a:rPr lang="en-US" sz="1800" b="1" dirty="0" smtClean="0">
                <a:solidFill>
                  <a:srgbClr val="0070C0"/>
                </a:solidFill>
              </a:rPr>
              <a:t>:</a:t>
            </a:r>
          </a:p>
          <a:p>
            <a:pPr marL="174626" indent="0">
              <a:buNone/>
            </a:pPr>
            <a:endParaRPr lang="en-US" sz="1800" b="1" dirty="0">
              <a:solidFill>
                <a:srgbClr val="0070C0"/>
              </a:solidFill>
            </a:endParaRPr>
          </a:p>
          <a:p>
            <a:pPr marL="174626" indent="0">
              <a:buNone/>
            </a:pPr>
            <a:r>
              <a:rPr lang="en-US" sz="1800" b="1" dirty="0">
                <a:solidFill>
                  <a:srgbClr val="0070C0"/>
                </a:solidFill>
                <a:hlinkClick r:id="rId3"/>
              </a:rPr>
              <a:t>http://ceedar.education.ufl.edu/wp-content/uploads/2017/12/HLPs-and-EBPs-A-Promising-Pair.pdf</a:t>
            </a:r>
            <a:endParaRPr lang="en-US" sz="1800" b="1" dirty="0">
              <a:solidFill>
                <a:srgbClr val="0070C0"/>
              </a:solidFill>
            </a:endParaRPr>
          </a:p>
          <a:p>
            <a:pPr marL="174626" indent="0">
              <a:buNone/>
            </a:pPr>
            <a:r>
              <a:rPr lang="en-US" sz="1800" b="1" dirty="0">
                <a:solidFill>
                  <a:srgbClr val="0070C0"/>
                </a:solidFill>
              </a:rPr>
              <a:t> </a:t>
            </a:r>
          </a:p>
          <a:p>
            <a:pPr marL="174626" indent="0" algn="ctr">
              <a:buNone/>
            </a:pPr>
            <a:r>
              <a:rPr lang="en-US" sz="1800" b="1" dirty="0">
                <a:solidFill>
                  <a:srgbClr val="0070C0"/>
                </a:solidFill>
              </a:rPr>
              <a:t>What HLPs do you see implemented in classrooms?</a:t>
            </a:r>
          </a:p>
        </p:txBody>
      </p:sp>
      <p:sp>
        <p:nvSpPr>
          <p:cNvPr id="5" name="Slide Number Placeholder 4">
            <a:extLst>
              <a:ext uri="{FF2B5EF4-FFF2-40B4-BE49-F238E27FC236}">
                <a16:creationId xmlns:a16="http://schemas.microsoft.com/office/drawing/2014/main" id="{A8ED5ADB-A319-4282-9846-32519AB628D7}"/>
              </a:ext>
            </a:extLst>
          </p:cNvPr>
          <p:cNvSpPr>
            <a:spLocks noGrp="1"/>
          </p:cNvSpPr>
          <p:nvPr>
            <p:ph type="sldNum" idx="12"/>
          </p:nvPr>
        </p:nvSpPr>
        <p:spPr/>
        <p:txBody>
          <a:bodyPr/>
          <a:lstStyle/>
          <a:p>
            <a:pPr>
              <a:defRPr/>
            </a:pPr>
            <a:fld id="{99D43838-B1A4-45E8-B14D-092E02C9335E}" type="slidenum">
              <a:rPr lang="en-US" altLang="en-US" smtClean="0"/>
              <a:pPr>
                <a:defRPr/>
              </a:pPr>
              <a:t>16</a:t>
            </a:fld>
            <a:endParaRPr lang="en-US" altLang="en-US"/>
          </a:p>
        </p:txBody>
      </p:sp>
    </p:spTree>
    <p:extLst>
      <p:ext uri="{BB962C8B-B14F-4D97-AF65-F5344CB8AC3E}">
        <p14:creationId xmlns:p14="http://schemas.microsoft.com/office/powerpoint/2010/main" val="3002715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1CF3-94CA-4FE9-9070-F4B5B59C8C24}"/>
              </a:ext>
            </a:extLst>
          </p:cNvPr>
          <p:cNvSpPr>
            <a:spLocks noGrp="1"/>
          </p:cNvSpPr>
          <p:nvPr>
            <p:ph type="title"/>
          </p:nvPr>
        </p:nvSpPr>
        <p:spPr>
          <a:xfrm>
            <a:off x="990600" y="0"/>
            <a:ext cx="8153400" cy="1219201"/>
          </a:xfrm>
          <a:solidFill>
            <a:schemeClr val="tx2"/>
          </a:solidFill>
        </p:spPr>
        <p:txBody>
          <a:bodyPr/>
          <a:lstStyle/>
          <a:p>
            <a:r>
              <a:rPr lang="en-US" sz="4000" b="1" dirty="0">
                <a:solidFill>
                  <a:schemeClr val="accent1"/>
                </a:solidFill>
              </a:rPr>
              <a:t>Culturally Responsive Teaching</a:t>
            </a:r>
          </a:p>
        </p:txBody>
      </p:sp>
      <p:sp>
        <p:nvSpPr>
          <p:cNvPr id="3" name="Text Placeholder 2">
            <a:extLst>
              <a:ext uri="{FF2B5EF4-FFF2-40B4-BE49-F238E27FC236}">
                <a16:creationId xmlns:a16="http://schemas.microsoft.com/office/drawing/2014/main" id="{C419151A-B14D-4859-81A1-6FEE447E9239}"/>
              </a:ext>
            </a:extLst>
          </p:cNvPr>
          <p:cNvSpPr>
            <a:spLocks noGrp="1"/>
          </p:cNvSpPr>
          <p:nvPr>
            <p:ph type="body" idx="1"/>
          </p:nvPr>
        </p:nvSpPr>
        <p:spPr>
          <a:xfrm>
            <a:off x="990600" y="1066800"/>
            <a:ext cx="8153400" cy="5791200"/>
          </a:xfrm>
          <a:solidFill>
            <a:schemeClr val="tx2"/>
          </a:solidFill>
        </p:spPr>
        <p:txBody>
          <a:bodyPr/>
          <a:lstStyle/>
          <a:p>
            <a:pPr marL="130970" indent="0">
              <a:buNone/>
            </a:pPr>
            <a:r>
              <a:rPr lang="en-US" sz="2400" b="1" dirty="0">
                <a:solidFill>
                  <a:srgbClr val="0070C0"/>
                </a:solidFill>
              </a:rPr>
              <a:t>Culturally Responsive </a:t>
            </a:r>
            <a:r>
              <a:rPr lang="en-US" sz="2400" b="1" dirty="0" smtClean="0">
                <a:solidFill>
                  <a:srgbClr val="0070C0"/>
                </a:solidFill>
              </a:rPr>
              <a:t>Teaching, one aspect of </a:t>
            </a:r>
            <a:r>
              <a:rPr lang="en-US" sz="2400" b="1" dirty="0">
                <a:solidFill>
                  <a:srgbClr val="0070C0"/>
                </a:solidFill>
              </a:rPr>
              <a:t>the CEEDAR </a:t>
            </a:r>
            <a:r>
              <a:rPr lang="en-US" sz="2400" b="1" dirty="0" smtClean="0">
                <a:solidFill>
                  <a:srgbClr val="0070C0"/>
                </a:solidFill>
              </a:rPr>
              <a:t>work, is a critical part of best practices. </a:t>
            </a:r>
          </a:p>
          <a:p>
            <a:pPr marL="130970" indent="0">
              <a:buNone/>
            </a:pPr>
            <a:endParaRPr lang="en-US" sz="2400" b="1" dirty="0" smtClean="0">
              <a:solidFill>
                <a:srgbClr val="0070C0"/>
              </a:solidFill>
            </a:endParaRPr>
          </a:p>
          <a:p>
            <a:pPr marL="130970" indent="0">
              <a:buNone/>
            </a:pPr>
            <a:r>
              <a:rPr lang="en-US" sz="2400" b="1" dirty="0">
                <a:solidFill>
                  <a:srgbClr val="0070C0"/>
                </a:solidFill>
              </a:rPr>
              <a:t>I</a:t>
            </a:r>
            <a:r>
              <a:rPr lang="en-US" sz="2400" b="1" dirty="0" smtClean="0">
                <a:solidFill>
                  <a:srgbClr val="0070C0"/>
                </a:solidFill>
              </a:rPr>
              <a:t>nformation </a:t>
            </a:r>
            <a:r>
              <a:rPr lang="en-US" sz="2400" b="1" dirty="0">
                <a:solidFill>
                  <a:srgbClr val="0070C0"/>
                </a:solidFill>
              </a:rPr>
              <a:t>about </a:t>
            </a:r>
            <a:r>
              <a:rPr lang="en-US" sz="2400" b="1" dirty="0" smtClean="0">
                <a:solidFill>
                  <a:srgbClr val="0070C0"/>
                </a:solidFill>
              </a:rPr>
              <a:t>CRTs </a:t>
            </a:r>
            <a:r>
              <a:rPr lang="en-US" sz="2400" b="1" dirty="0">
                <a:solidFill>
                  <a:srgbClr val="0070C0"/>
                </a:solidFill>
              </a:rPr>
              <a:t>can be found at: </a:t>
            </a:r>
          </a:p>
          <a:p>
            <a:pPr marL="130970" indent="0">
              <a:buNone/>
            </a:pPr>
            <a:r>
              <a:rPr lang="en-US" b="1" dirty="0">
                <a:solidFill>
                  <a:srgbClr val="0070C0"/>
                </a:solidFill>
                <a:hlinkClick r:id="rId3"/>
              </a:rPr>
              <a:t>http://ceedar.education.ufl.edu/wp-content/uploads/2014/08/culturally-responsive.pdf</a:t>
            </a:r>
            <a:r>
              <a:rPr lang="en-US" b="1" dirty="0">
                <a:solidFill>
                  <a:srgbClr val="0070C0"/>
                </a:solidFill>
              </a:rPr>
              <a:t>  </a:t>
            </a:r>
          </a:p>
          <a:p>
            <a:pPr marL="130970" indent="0">
              <a:buNone/>
            </a:pPr>
            <a:endParaRPr lang="en-US" b="1" dirty="0">
              <a:solidFill>
                <a:srgbClr val="0070C0"/>
              </a:solidFill>
            </a:endParaRPr>
          </a:p>
          <a:p>
            <a:pPr marL="130970" indent="0" algn="ctr">
              <a:buNone/>
            </a:pPr>
            <a:r>
              <a:rPr lang="en-US" sz="2000" b="1" dirty="0">
                <a:solidFill>
                  <a:srgbClr val="0070C0"/>
                </a:solidFill>
              </a:rPr>
              <a:t>What culturally responsive practices do you find effective?</a:t>
            </a:r>
          </a:p>
          <a:p>
            <a:endParaRPr lang="en-US" sz="1050" dirty="0"/>
          </a:p>
        </p:txBody>
      </p:sp>
      <p:sp>
        <p:nvSpPr>
          <p:cNvPr id="4" name="Slide Number Placeholder 3">
            <a:extLst>
              <a:ext uri="{FF2B5EF4-FFF2-40B4-BE49-F238E27FC236}">
                <a16:creationId xmlns:a16="http://schemas.microsoft.com/office/drawing/2014/main" id="{1D02A262-7F36-483F-AB19-7016EB8F813F}"/>
              </a:ext>
            </a:extLst>
          </p:cNvPr>
          <p:cNvSpPr>
            <a:spLocks noGrp="1"/>
          </p:cNvSpPr>
          <p:nvPr>
            <p:ph type="sldNum" idx="12"/>
          </p:nvPr>
        </p:nvSpPr>
        <p:spPr/>
        <p:txBody>
          <a:bodyPr/>
          <a:lstStyle/>
          <a:p>
            <a:endParaRPr lang="en-US" kern="0">
              <a:rtl val="0"/>
            </a:endParaRPr>
          </a:p>
        </p:txBody>
      </p:sp>
    </p:spTree>
    <p:extLst>
      <p:ext uri="{BB962C8B-B14F-4D97-AF65-F5344CB8AC3E}">
        <p14:creationId xmlns:p14="http://schemas.microsoft.com/office/powerpoint/2010/main" val="301988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DFF8-6381-4996-AA37-852A7AFDF8DC}"/>
              </a:ext>
            </a:extLst>
          </p:cNvPr>
          <p:cNvSpPr>
            <a:spLocks noGrp="1"/>
          </p:cNvSpPr>
          <p:nvPr>
            <p:ph type="title"/>
          </p:nvPr>
        </p:nvSpPr>
        <p:spPr>
          <a:xfrm>
            <a:off x="990599" y="0"/>
            <a:ext cx="8153399" cy="1728951"/>
          </a:xfrm>
          <a:solidFill>
            <a:schemeClr val="tx2"/>
          </a:solidFill>
        </p:spPr>
        <p:txBody>
          <a:bodyPr/>
          <a:lstStyle/>
          <a:p>
            <a:pPr algn="ctr"/>
            <a:r>
              <a:rPr lang="en-US" sz="3600" b="1" dirty="0" smtClean="0">
                <a:solidFill>
                  <a:schemeClr val="accent1"/>
                </a:solidFill>
              </a:rPr>
              <a:t>Considering CHETL Resources</a:t>
            </a:r>
            <a:endParaRPr lang="en-US" sz="3600" b="1" dirty="0">
              <a:solidFill>
                <a:schemeClr val="accent1"/>
              </a:solidFill>
            </a:endParaRPr>
          </a:p>
        </p:txBody>
      </p:sp>
      <p:sp>
        <p:nvSpPr>
          <p:cNvPr id="3" name="Text Placeholder 2">
            <a:extLst>
              <a:ext uri="{FF2B5EF4-FFF2-40B4-BE49-F238E27FC236}">
                <a16:creationId xmlns:a16="http://schemas.microsoft.com/office/drawing/2014/main" id="{6A51C900-A1D4-49CD-8B6D-BF412C85094A}"/>
              </a:ext>
            </a:extLst>
          </p:cNvPr>
          <p:cNvSpPr>
            <a:spLocks noGrp="1"/>
          </p:cNvSpPr>
          <p:nvPr>
            <p:ph type="body" idx="1"/>
          </p:nvPr>
        </p:nvSpPr>
        <p:spPr>
          <a:xfrm>
            <a:off x="990600" y="1728952"/>
            <a:ext cx="8153400" cy="5129047"/>
          </a:xfrm>
          <a:solidFill>
            <a:schemeClr val="tx2"/>
          </a:solidFill>
        </p:spPr>
        <p:txBody>
          <a:bodyPr/>
          <a:lstStyle/>
          <a:p>
            <a:r>
              <a:rPr lang="en-US" sz="2000" dirty="0">
                <a:solidFill>
                  <a:srgbClr val="0070C0"/>
                </a:solidFill>
              </a:rPr>
              <a:t>Characteristics of Highly Effective Teaching and Learning (CHETL)</a:t>
            </a:r>
          </a:p>
          <a:p>
            <a:r>
              <a:rPr lang="en-US" sz="2000" dirty="0" smtClean="0">
                <a:solidFill>
                  <a:srgbClr val="0070C0"/>
                </a:solidFill>
              </a:rPr>
              <a:t>Developed by KDE in 2010 to enhance student learning and teacher efficacy.</a:t>
            </a:r>
          </a:p>
          <a:p>
            <a:pPr marL="174626" indent="0">
              <a:buNone/>
            </a:pPr>
            <a:endParaRPr lang="en-US" sz="2000" dirty="0" smtClean="0">
              <a:solidFill>
                <a:srgbClr val="0070C0"/>
              </a:solidFill>
            </a:endParaRPr>
          </a:p>
          <a:p>
            <a:pPr marL="174626" indent="0">
              <a:buNone/>
            </a:pPr>
            <a:r>
              <a:rPr lang="en-US" sz="2000" dirty="0" smtClean="0">
                <a:solidFill>
                  <a:srgbClr val="0070C0"/>
                </a:solidFill>
              </a:rPr>
              <a:t>Detailed information about CHETL is available at:</a:t>
            </a:r>
            <a:endParaRPr lang="en-US" sz="1200" dirty="0">
              <a:solidFill>
                <a:srgbClr val="0070C0"/>
              </a:solidFill>
            </a:endParaRPr>
          </a:p>
          <a:p>
            <a:pPr marL="174626" indent="0">
              <a:buNone/>
            </a:pPr>
            <a:r>
              <a:rPr lang="en-US" sz="2000" dirty="0">
                <a:hlinkClick r:id="rId3"/>
              </a:rPr>
              <a:t>https://education.ky.gov/curriculum/standards/teachtools/Pages/Characteristics-of-Highly-Effective-Teaching-and-Learning-(CHETL).aspx</a:t>
            </a:r>
            <a:r>
              <a:rPr lang="en-US" sz="2000" dirty="0"/>
              <a:t> </a:t>
            </a:r>
          </a:p>
          <a:p>
            <a:pPr marL="174626" indent="0">
              <a:buNone/>
            </a:pPr>
            <a:endParaRPr lang="en-US" dirty="0"/>
          </a:p>
          <a:p>
            <a:pPr marL="174626" indent="0" algn="ctr">
              <a:buNone/>
            </a:pPr>
            <a:r>
              <a:rPr lang="en-US" sz="2400" b="1" dirty="0">
                <a:solidFill>
                  <a:srgbClr val="0070C0"/>
                </a:solidFill>
              </a:rPr>
              <a:t>How </a:t>
            </a:r>
            <a:r>
              <a:rPr lang="en-US" sz="2400" b="1" dirty="0" smtClean="0">
                <a:solidFill>
                  <a:srgbClr val="0070C0"/>
                </a:solidFill>
              </a:rPr>
              <a:t>does CHETL fit </a:t>
            </a:r>
            <a:r>
              <a:rPr lang="en-US" sz="2400" b="1" dirty="0">
                <a:solidFill>
                  <a:srgbClr val="0070C0"/>
                </a:solidFill>
              </a:rPr>
              <a:t>with other effective strategies?</a:t>
            </a:r>
          </a:p>
        </p:txBody>
      </p:sp>
      <p:sp>
        <p:nvSpPr>
          <p:cNvPr id="4" name="Slide Number Placeholder 3">
            <a:extLst>
              <a:ext uri="{FF2B5EF4-FFF2-40B4-BE49-F238E27FC236}">
                <a16:creationId xmlns:a16="http://schemas.microsoft.com/office/drawing/2014/main" id="{72E7ED70-8F99-41AF-A905-654EBF909576}"/>
              </a:ext>
            </a:extLst>
          </p:cNvPr>
          <p:cNvSpPr>
            <a:spLocks noGrp="1"/>
          </p:cNvSpPr>
          <p:nvPr>
            <p:ph type="sldNum" idx="12"/>
          </p:nvPr>
        </p:nvSpPr>
        <p:spPr/>
        <p:txBody>
          <a:bodyPr/>
          <a:lstStyle/>
          <a:p>
            <a:endParaRPr lang="en-US"/>
          </a:p>
        </p:txBody>
      </p:sp>
    </p:spTree>
    <p:extLst>
      <p:ext uri="{BB962C8B-B14F-4D97-AF65-F5344CB8AC3E}">
        <p14:creationId xmlns:p14="http://schemas.microsoft.com/office/powerpoint/2010/main" val="3539785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DE51-AEE8-4ECA-99FE-A27F608AC59A}"/>
              </a:ext>
            </a:extLst>
          </p:cNvPr>
          <p:cNvSpPr>
            <a:spLocks noGrp="1"/>
          </p:cNvSpPr>
          <p:nvPr>
            <p:ph type="title"/>
          </p:nvPr>
        </p:nvSpPr>
        <p:spPr>
          <a:xfrm>
            <a:off x="1022684" y="0"/>
            <a:ext cx="8121316" cy="1704889"/>
          </a:xfrm>
          <a:solidFill>
            <a:schemeClr val="tx2"/>
          </a:solidFill>
        </p:spPr>
        <p:txBody>
          <a:bodyPr/>
          <a:lstStyle/>
          <a:p>
            <a:pPr algn="ctr"/>
            <a:r>
              <a:rPr lang="en-US" sz="2000" b="1" dirty="0" smtClean="0">
                <a:solidFill>
                  <a:schemeClr val="accent1"/>
                </a:solidFill>
              </a:rPr>
              <a:t>Reflecting about Robert Marzano’s </a:t>
            </a:r>
            <a:r>
              <a:rPr lang="en-US" sz="2000" b="1" dirty="0">
                <a:solidFill>
                  <a:schemeClr val="accent1"/>
                </a:solidFill>
              </a:rPr>
              <a:t>Effective </a:t>
            </a:r>
            <a:r>
              <a:rPr lang="en-US" sz="2000" b="1" dirty="0" smtClean="0">
                <a:solidFill>
                  <a:schemeClr val="accent1"/>
                </a:solidFill>
              </a:rPr>
              <a:t>Strategies</a:t>
            </a:r>
            <a:endParaRPr lang="en-US" sz="2000" b="1" dirty="0">
              <a:solidFill>
                <a:schemeClr val="accent1"/>
              </a:solidFill>
            </a:endParaRPr>
          </a:p>
        </p:txBody>
      </p:sp>
      <p:sp>
        <p:nvSpPr>
          <p:cNvPr id="3" name="Text Placeholder 2">
            <a:extLst>
              <a:ext uri="{FF2B5EF4-FFF2-40B4-BE49-F238E27FC236}">
                <a16:creationId xmlns:a16="http://schemas.microsoft.com/office/drawing/2014/main" id="{1ED1FC08-7DB9-44BB-9219-D12A594A6A35}"/>
              </a:ext>
            </a:extLst>
          </p:cNvPr>
          <p:cNvSpPr>
            <a:spLocks noGrp="1"/>
          </p:cNvSpPr>
          <p:nvPr>
            <p:ph type="body" idx="1"/>
          </p:nvPr>
        </p:nvSpPr>
        <p:spPr>
          <a:xfrm>
            <a:off x="1022684" y="1704890"/>
            <a:ext cx="8153400" cy="5153110"/>
          </a:xfrm>
          <a:solidFill>
            <a:schemeClr val="tx2"/>
          </a:solidFill>
        </p:spPr>
        <p:txBody>
          <a:bodyPr/>
          <a:lstStyle/>
          <a:p>
            <a:pPr marL="174626" indent="0">
              <a:buNone/>
            </a:pPr>
            <a:endParaRPr lang="en-US" sz="2400" dirty="0" smtClean="0">
              <a:solidFill>
                <a:srgbClr val="0070C0"/>
              </a:solidFill>
            </a:endParaRPr>
          </a:p>
          <a:p>
            <a:pPr marL="174626" indent="0">
              <a:buNone/>
            </a:pPr>
            <a:r>
              <a:rPr lang="en-US" sz="2400" dirty="0" smtClean="0">
                <a:solidFill>
                  <a:srgbClr val="0070C0"/>
                </a:solidFill>
              </a:rPr>
              <a:t>Consider the material available through the links below when explaining best practice to student teachers:</a:t>
            </a:r>
          </a:p>
          <a:p>
            <a:pPr marL="174626" indent="0">
              <a:buNone/>
            </a:pPr>
            <a:endParaRPr lang="en-US" sz="1400" dirty="0"/>
          </a:p>
          <a:p>
            <a:pPr marL="174626" indent="0">
              <a:buNone/>
            </a:pPr>
            <a:r>
              <a:rPr lang="en-US" sz="2400" dirty="0" smtClean="0">
                <a:hlinkClick r:id="rId3"/>
              </a:rPr>
              <a:t>https</a:t>
            </a:r>
            <a:r>
              <a:rPr lang="en-US" sz="2400" dirty="0">
                <a:hlinkClick r:id="rId3"/>
              </a:rPr>
              <a:t>://www.marzanoresearch.com/research/database</a:t>
            </a:r>
            <a:r>
              <a:rPr lang="en-US" sz="2400" dirty="0"/>
              <a:t> </a:t>
            </a:r>
            <a:endParaRPr lang="en-US" sz="2400" dirty="0" smtClean="0"/>
          </a:p>
          <a:p>
            <a:pPr marL="174626" indent="0">
              <a:buNone/>
            </a:pPr>
            <a:endParaRPr lang="en-US" sz="1600" dirty="0"/>
          </a:p>
          <a:p>
            <a:pPr marL="174626" indent="0">
              <a:buNone/>
            </a:pPr>
            <a:r>
              <a:rPr lang="en-US" sz="2400" dirty="0">
                <a:hlinkClick r:id="rId4"/>
              </a:rPr>
              <a:t>https://www.marzanoresearch.com/reproducibles/supporting-beginning-teachers</a:t>
            </a:r>
            <a:r>
              <a:rPr lang="en-US" sz="2400" dirty="0"/>
              <a:t> </a:t>
            </a:r>
            <a:endParaRPr lang="en-US" sz="2400" dirty="0" smtClean="0"/>
          </a:p>
          <a:p>
            <a:pPr marL="174626" indent="0">
              <a:buNone/>
            </a:pPr>
            <a:endParaRPr lang="en-US" sz="2400" dirty="0"/>
          </a:p>
          <a:p>
            <a:pPr marL="174626" indent="0" algn="ctr">
              <a:buNone/>
            </a:pPr>
            <a:r>
              <a:rPr lang="en-US" sz="2400" b="1" dirty="0" smtClean="0">
                <a:solidFill>
                  <a:srgbClr val="0070C0"/>
                </a:solidFill>
              </a:rPr>
              <a:t>Which ones do you think are most salient?</a:t>
            </a:r>
            <a:endParaRPr lang="en-US" sz="2400" b="1" dirty="0">
              <a:solidFill>
                <a:srgbClr val="0070C0"/>
              </a:solidFill>
            </a:endParaRPr>
          </a:p>
        </p:txBody>
      </p:sp>
      <p:sp>
        <p:nvSpPr>
          <p:cNvPr id="4" name="Slide Number Placeholder 3">
            <a:extLst>
              <a:ext uri="{FF2B5EF4-FFF2-40B4-BE49-F238E27FC236}">
                <a16:creationId xmlns:a16="http://schemas.microsoft.com/office/drawing/2014/main" id="{44440A60-5A92-48E9-B7C9-C2CDCBA4BBA9}"/>
              </a:ext>
            </a:extLst>
          </p:cNvPr>
          <p:cNvSpPr>
            <a:spLocks noGrp="1"/>
          </p:cNvSpPr>
          <p:nvPr>
            <p:ph type="sldNum" idx="12"/>
          </p:nvPr>
        </p:nvSpPr>
        <p:spPr/>
        <p:txBody>
          <a:bodyPr/>
          <a:lstStyle/>
          <a:p>
            <a:endParaRPr lang="en-US"/>
          </a:p>
        </p:txBody>
      </p:sp>
    </p:spTree>
    <p:extLst>
      <p:ext uri="{BB962C8B-B14F-4D97-AF65-F5344CB8AC3E}">
        <p14:creationId xmlns:p14="http://schemas.microsoft.com/office/powerpoint/2010/main" val="1238237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lvl="0" algn="ctr">
              <a:buSzPct val="25000"/>
            </a:pPr>
            <a:r>
              <a:rPr lang="en-US" sz="3600" b="1" dirty="0" smtClean="0">
                <a:solidFill>
                  <a:schemeClr val="accent1"/>
                </a:solidFill>
              </a:rPr>
              <a:t>Primary Training </a:t>
            </a:r>
            <a:r>
              <a:rPr lang="en-US" sz="3600" b="1" dirty="0">
                <a:solidFill>
                  <a:schemeClr val="accent1"/>
                </a:solidFill>
              </a:rPr>
              <a:t>Module </a:t>
            </a:r>
            <a:br>
              <a:rPr lang="en-US" sz="3600" b="1" dirty="0">
                <a:solidFill>
                  <a:schemeClr val="accent1"/>
                </a:solidFill>
              </a:rPr>
            </a:br>
            <a:r>
              <a:rPr lang="en-US" sz="3600" b="1" dirty="0">
                <a:solidFill>
                  <a:schemeClr val="accent1"/>
                </a:solidFill>
              </a:rPr>
              <a:t>Learning Targets/Objectives</a:t>
            </a:r>
            <a:endParaRPr lang="en-US" sz="3600" b="1" i="0" u="none" strike="noStrike" cap="none" baseline="0" dirty="0">
              <a:solidFill>
                <a:schemeClr val="accent1"/>
              </a:solidFill>
              <a:sym typeface="Arial"/>
            </a:endParaRPr>
          </a:p>
        </p:txBody>
      </p:sp>
      <p:sp>
        <p:nvSpPr>
          <p:cNvPr id="109" name="Shape 109"/>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174626" indent="0">
              <a:buNone/>
            </a:pPr>
            <a:endParaRPr lang="en-US" sz="2400" i="1" dirty="0"/>
          </a:p>
          <a:p>
            <a:pPr marL="174626" indent="0">
              <a:buNone/>
            </a:pPr>
            <a:r>
              <a:rPr lang="en-US" sz="2400" dirty="0" smtClean="0">
                <a:solidFill>
                  <a:srgbClr val="0070C0"/>
                </a:solidFill>
              </a:rPr>
              <a:t>To review:</a:t>
            </a:r>
          </a:p>
          <a:p>
            <a:r>
              <a:rPr lang="en-US" sz="2400" dirty="0" smtClean="0">
                <a:solidFill>
                  <a:srgbClr val="0070C0"/>
                </a:solidFill>
              </a:rPr>
              <a:t>The roles and responsibilities of student teaching triad members.</a:t>
            </a:r>
          </a:p>
          <a:p>
            <a:r>
              <a:rPr lang="en-US" sz="2400" dirty="0" smtClean="0">
                <a:solidFill>
                  <a:srgbClr val="0070C0"/>
                </a:solidFill>
              </a:rPr>
              <a:t>The ingredients undergirding the term “best practices”</a:t>
            </a:r>
          </a:p>
          <a:p>
            <a:r>
              <a:rPr lang="en-US" sz="2400" dirty="0" smtClean="0">
                <a:solidFill>
                  <a:srgbClr val="0070C0"/>
                </a:solidFill>
              </a:rPr>
              <a:t>Ways to support student teachers growth using co-teaching strategies and other best practice strategies.</a:t>
            </a:r>
          </a:p>
          <a:p>
            <a:pPr marL="174626" indent="0">
              <a:buNone/>
            </a:pPr>
            <a:endParaRPr lang="en-US" sz="2400" dirty="0" smtClean="0"/>
          </a:p>
          <a:p>
            <a:pPr marL="174626" indent="0">
              <a:buNone/>
            </a:pPr>
            <a:endParaRPr lang="en-US" sz="2400" dirty="0"/>
          </a:p>
        </p:txBody>
      </p:sp>
      <p:sp>
        <p:nvSpPr>
          <p:cNvPr id="3" name="Slide Number Placeholder 2"/>
          <p:cNvSpPr>
            <a:spLocks noGrp="1"/>
          </p:cNvSpPr>
          <p:nvPr>
            <p:ph type="sldNum" idx="12"/>
          </p:nvPr>
        </p:nvSpPr>
        <p:spPr/>
        <p:txBody>
          <a:bodyPr/>
          <a:lstStyle/>
          <a:p>
            <a:r>
              <a:rPr lang="en-US" dirty="0"/>
              <a:t>4</a:t>
            </a:r>
          </a:p>
        </p:txBody>
      </p:sp>
    </p:spTree>
    <p:extLst>
      <p:ext uri="{BB962C8B-B14F-4D97-AF65-F5344CB8AC3E}">
        <p14:creationId xmlns:p14="http://schemas.microsoft.com/office/powerpoint/2010/main" val="3194185400"/>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1028700" y="0"/>
            <a:ext cx="8115300" cy="1371600"/>
          </a:xfrm>
          <a:prstGeom prst="rect">
            <a:avLst/>
          </a:prstGeom>
          <a:solidFill>
            <a:schemeClr val="lt2"/>
          </a:solidFill>
          <a:ln>
            <a:noFill/>
          </a:ln>
        </p:spPr>
        <p:txBody>
          <a:bodyPr lIns="91425" tIns="45700" rIns="91425" bIns="45700" anchor="ctr" anchorCtr="0">
            <a:noAutofit/>
          </a:bodyPr>
          <a:lstStyle/>
          <a:p>
            <a:pPr lvl="0" algn="ctr">
              <a:buSzPct val="25000"/>
            </a:pPr>
            <a:r>
              <a:rPr lang="en-US" sz="2400" b="1" dirty="0">
                <a:solidFill>
                  <a:schemeClr val="accent1"/>
                </a:solidFill>
              </a:rPr>
              <a:t>Supporting the ST with Best (Evidenced-based) Practices Emphasizes:</a:t>
            </a:r>
            <a:endParaRPr lang="en-US" sz="2400" b="1" i="0" u="none" strike="noStrike" cap="none" baseline="0" dirty="0">
              <a:solidFill>
                <a:schemeClr val="accent1"/>
              </a:solidFill>
              <a:sym typeface="Arial"/>
            </a:endParaRPr>
          </a:p>
        </p:txBody>
      </p:sp>
      <p:sp>
        <p:nvSpPr>
          <p:cNvPr id="181" name="Shape 181"/>
          <p:cNvSpPr txBox="1">
            <a:spLocks noGrp="1"/>
          </p:cNvSpPr>
          <p:nvPr>
            <p:ph type="body" idx="1"/>
          </p:nvPr>
        </p:nvSpPr>
        <p:spPr>
          <a:xfrm>
            <a:off x="1028700" y="1200150"/>
            <a:ext cx="8115300" cy="5657849"/>
          </a:xfrm>
          <a:prstGeom prst="rect">
            <a:avLst/>
          </a:prstGeom>
          <a:solidFill>
            <a:schemeClr val="lt2"/>
          </a:solidFill>
          <a:ln>
            <a:noFill/>
          </a:ln>
        </p:spPr>
        <p:txBody>
          <a:bodyPr lIns="91425" tIns="45700" rIns="91425" bIns="45700" anchor="t" anchorCtr="0">
            <a:noAutofit/>
          </a:bodyPr>
          <a:lstStyle/>
          <a:p>
            <a:pPr marL="393700" indent="0">
              <a:spcBef>
                <a:spcPts val="0"/>
              </a:spcBef>
              <a:buSzPct val="98000"/>
              <a:buNone/>
            </a:pPr>
            <a:endParaRPr lang="en-US" sz="2400" dirty="0">
              <a:solidFill>
                <a:srgbClr val="0070C0"/>
              </a:solidFill>
            </a:endParaRPr>
          </a:p>
          <a:p>
            <a:pPr marL="393700" indent="0">
              <a:spcBef>
                <a:spcPts val="0"/>
              </a:spcBef>
              <a:buSzPct val="98000"/>
              <a:buNone/>
            </a:pPr>
            <a:r>
              <a:rPr lang="en-US" sz="2400" dirty="0">
                <a:solidFill>
                  <a:srgbClr val="0070C0"/>
                </a:solidFill>
              </a:rPr>
              <a:t> </a:t>
            </a:r>
          </a:p>
          <a:p>
            <a:pPr marL="736600" indent="-342900">
              <a:spcBef>
                <a:spcPts val="0"/>
              </a:spcBef>
              <a:buSzPct val="98000"/>
              <a:buFont typeface="Wingdings" panose="05000000000000000000" pitchFamily="2" charset="2"/>
              <a:buChar char="ü"/>
            </a:pPr>
            <a:r>
              <a:rPr lang="en-US" sz="2400" dirty="0" smtClean="0">
                <a:solidFill>
                  <a:srgbClr val="0070C0"/>
                </a:solidFill>
              </a:rPr>
              <a:t>actively engaging </a:t>
            </a:r>
            <a:r>
              <a:rPr lang="en-US" sz="2400" dirty="0">
                <a:solidFill>
                  <a:srgbClr val="0070C0"/>
                </a:solidFill>
              </a:rPr>
              <a:t>ST </a:t>
            </a:r>
            <a:r>
              <a:rPr lang="en-US" sz="2400" dirty="0" smtClean="0">
                <a:solidFill>
                  <a:srgbClr val="0070C0"/>
                </a:solidFill>
              </a:rPr>
              <a:t>with CT</a:t>
            </a:r>
            <a:endParaRPr lang="en-US" sz="2400" dirty="0">
              <a:solidFill>
                <a:srgbClr val="0070C0"/>
              </a:solidFill>
            </a:endParaRPr>
          </a:p>
          <a:p>
            <a:pPr marL="393700" indent="0">
              <a:spcBef>
                <a:spcPts val="0"/>
              </a:spcBef>
              <a:buSzPct val="98000"/>
              <a:buNone/>
            </a:pPr>
            <a:r>
              <a:rPr lang="en-US" sz="2400" dirty="0">
                <a:solidFill>
                  <a:srgbClr val="0070C0"/>
                </a:solidFill>
              </a:rPr>
              <a:t>	in </a:t>
            </a:r>
            <a:r>
              <a:rPr lang="en-US" sz="2400" u="sng" dirty="0">
                <a:solidFill>
                  <a:srgbClr val="0070C0"/>
                </a:solidFill>
              </a:rPr>
              <a:t>all</a:t>
            </a:r>
            <a:r>
              <a:rPr lang="en-US" sz="2400" dirty="0">
                <a:solidFill>
                  <a:srgbClr val="0070C0"/>
                </a:solidFill>
              </a:rPr>
              <a:t> aspects of instruction from the </a:t>
            </a:r>
            <a:r>
              <a:rPr lang="en-US" sz="2400" b="1" u="sng" dirty="0">
                <a:solidFill>
                  <a:srgbClr val="0070C0"/>
                </a:solidFill>
              </a:rPr>
              <a:t>first day</a:t>
            </a:r>
            <a:r>
              <a:rPr lang="en-US" sz="2400" b="1" u="sng" dirty="0" smtClean="0">
                <a:solidFill>
                  <a:srgbClr val="0070C0"/>
                </a:solidFill>
              </a:rPr>
              <a:t>.</a:t>
            </a:r>
          </a:p>
          <a:p>
            <a:pPr marL="393700" indent="0">
              <a:spcBef>
                <a:spcPts val="0"/>
              </a:spcBef>
              <a:buSzPct val="98000"/>
              <a:buNone/>
            </a:pPr>
            <a:endParaRPr lang="en-US" sz="2400" b="1" u="sng" dirty="0">
              <a:solidFill>
                <a:srgbClr val="0070C0"/>
              </a:solidFill>
            </a:endParaRPr>
          </a:p>
          <a:p>
            <a:pPr marL="736600" indent="-342900">
              <a:spcBef>
                <a:spcPts val="0"/>
              </a:spcBef>
              <a:buSzPct val="98000"/>
              <a:buFont typeface="Wingdings" panose="05000000000000000000" pitchFamily="2" charset="2"/>
              <a:buChar char="ü"/>
            </a:pPr>
            <a:r>
              <a:rPr lang="en-US" sz="2400" dirty="0">
                <a:solidFill>
                  <a:srgbClr val="0070C0"/>
                </a:solidFill>
              </a:rPr>
              <a:t>planning, implementing instruction, and reflecting together (i.e., co-teaching).</a:t>
            </a:r>
          </a:p>
          <a:p>
            <a:pPr marL="393700" indent="0">
              <a:spcBef>
                <a:spcPts val="0"/>
              </a:spcBef>
              <a:buSzPct val="98000"/>
              <a:buNone/>
            </a:pPr>
            <a:endParaRPr lang="en-US" sz="2400" b="1" u="sng" dirty="0">
              <a:solidFill>
                <a:srgbClr val="0070C0"/>
              </a:solidFill>
            </a:endParaRPr>
          </a:p>
          <a:p>
            <a:pPr marL="736600" indent="-342900">
              <a:spcBef>
                <a:spcPts val="0"/>
              </a:spcBef>
              <a:buSzPct val="98000"/>
              <a:buFont typeface="Wingdings" panose="05000000000000000000" pitchFamily="2" charset="2"/>
              <a:buChar char="ü"/>
            </a:pPr>
            <a:r>
              <a:rPr lang="en-US" sz="2400" dirty="0">
                <a:solidFill>
                  <a:srgbClr val="0070C0"/>
                </a:solidFill>
              </a:rPr>
              <a:t>observing, conferring and documenting progress frequently.</a:t>
            </a:r>
          </a:p>
          <a:p>
            <a:pPr marL="736600" indent="-342900">
              <a:spcBef>
                <a:spcPts val="0"/>
              </a:spcBef>
              <a:buSzPct val="98000"/>
              <a:buFont typeface="Wingdings" panose="05000000000000000000" pitchFamily="2" charset="2"/>
              <a:buChar char="ü"/>
            </a:pPr>
            <a:endParaRPr lang="en-US" sz="2400" dirty="0">
              <a:solidFill>
                <a:srgbClr val="0070C0"/>
              </a:solidFill>
            </a:endParaRPr>
          </a:p>
          <a:p>
            <a:pPr marL="736600" indent="-342900">
              <a:spcBef>
                <a:spcPts val="0"/>
              </a:spcBef>
              <a:buSzPct val="98000"/>
              <a:buFont typeface="Wingdings" panose="05000000000000000000" pitchFamily="2" charset="2"/>
              <a:buChar char="ü"/>
            </a:pPr>
            <a:r>
              <a:rPr lang="en-US" sz="2400" dirty="0" smtClean="0">
                <a:solidFill>
                  <a:srgbClr val="0070C0"/>
                </a:solidFill>
              </a:rPr>
              <a:t>Providing </a:t>
            </a:r>
            <a:r>
              <a:rPr lang="en-US" sz="2400" dirty="0">
                <a:solidFill>
                  <a:srgbClr val="0070C0"/>
                </a:solidFill>
              </a:rPr>
              <a:t>formal feedback using performance </a:t>
            </a:r>
            <a:r>
              <a:rPr lang="en-US" sz="2400" dirty="0" smtClean="0">
                <a:solidFill>
                  <a:srgbClr val="0070C0"/>
                </a:solidFill>
              </a:rPr>
              <a:t>evaluation </a:t>
            </a:r>
            <a:r>
              <a:rPr lang="en-US" sz="2400" dirty="0">
                <a:solidFill>
                  <a:srgbClr val="0070C0"/>
                </a:solidFill>
              </a:rPr>
              <a:t>instruments provided by the EPP.</a:t>
            </a:r>
          </a:p>
          <a:p>
            <a:pPr marL="736600" indent="-342900">
              <a:spcBef>
                <a:spcPts val="0"/>
              </a:spcBef>
              <a:buSzPct val="98000"/>
            </a:pPr>
            <a:endParaRPr lang="en-US" sz="2400" dirty="0"/>
          </a:p>
          <a:p>
            <a:pPr marL="393700" indent="0">
              <a:spcBef>
                <a:spcPts val="0"/>
              </a:spcBef>
              <a:buSzPct val="98000"/>
              <a:buNone/>
            </a:pPr>
            <a:endParaRPr lang="en-US" sz="2400" dirty="0"/>
          </a:p>
          <a:p>
            <a:pPr marL="736600" indent="-342900">
              <a:spcBef>
                <a:spcPts val="0"/>
              </a:spcBef>
              <a:buSzPct val="98000"/>
            </a:pPr>
            <a:endParaRPr lang="en-US" sz="2400" dirty="0"/>
          </a:p>
          <a:p>
            <a:pPr marL="393700" indent="0">
              <a:spcBef>
                <a:spcPts val="0"/>
              </a:spcBef>
              <a:buSzPct val="98000"/>
              <a:buNone/>
            </a:pPr>
            <a:endParaRPr lang="en-US" sz="2400" dirty="0"/>
          </a:p>
          <a:p>
            <a:pPr marL="0" marR="0" lvl="1" indent="0" algn="l" rtl="0">
              <a:lnSpc>
                <a:spcPct val="100000"/>
              </a:lnSpc>
              <a:spcBef>
                <a:spcPts val="550"/>
              </a:spcBef>
              <a:buClr>
                <a:schemeClr val="accent1"/>
              </a:buClr>
              <a:buSzPct val="25000"/>
              <a:buFont typeface="Arial"/>
              <a:buNone/>
            </a:pPr>
            <a:endParaRPr lang="en-US" sz="2800" b="0" i="0" u="none" strike="noStrike" cap="none" baseline="0" dirty="0">
              <a:solidFill>
                <a:schemeClr val="tx1"/>
              </a:solidFill>
              <a:sym typeface="Arial"/>
            </a:endParaRPr>
          </a:p>
        </p:txBody>
      </p:sp>
      <p:sp>
        <p:nvSpPr>
          <p:cNvPr id="3" name="Slide Number Placeholder 2"/>
          <p:cNvSpPr>
            <a:spLocks noGrp="1"/>
          </p:cNvSpPr>
          <p:nvPr>
            <p:ph type="sldNum" idx="12"/>
          </p:nvPr>
        </p:nvSpPr>
        <p:spPr/>
        <p:txBody>
          <a:bodyPr/>
          <a:lstStyle/>
          <a:p>
            <a:r>
              <a:rPr lang="en-US" dirty="0"/>
              <a:t>20</a:t>
            </a:r>
          </a:p>
        </p:txBody>
      </p:sp>
    </p:spTree>
    <p:extLst>
      <p:ext uri="{BB962C8B-B14F-4D97-AF65-F5344CB8AC3E}">
        <p14:creationId xmlns:p14="http://schemas.microsoft.com/office/powerpoint/2010/main" val="2194832688"/>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a:extLst>
              <a:ext uri="{FF2B5EF4-FFF2-40B4-BE49-F238E27FC236}">
                <a16:creationId xmlns:a16="http://schemas.microsoft.com/office/drawing/2014/main" id="{B87A3FDA-6724-407B-80B2-018C282067EF}"/>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F4EC7D-6B9D-4280-A1C4-39F0821E0BAB}" type="slidenum">
              <a:rPr lang="en-US" altLang="en-US" sz="1400"/>
              <a:pPr>
                <a:spcBef>
                  <a:spcPct val="0"/>
                </a:spcBef>
                <a:buFontTx/>
                <a:buNone/>
              </a:pPr>
              <a:t>21</a:t>
            </a:fld>
            <a:endParaRPr lang="en-US" altLang="en-US" sz="1400"/>
          </a:p>
        </p:txBody>
      </p:sp>
      <p:sp>
        <p:nvSpPr>
          <p:cNvPr id="17411" name="Rectangle 2">
            <a:extLst>
              <a:ext uri="{FF2B5EF4-FFF2-40B4-BE49-F238E27FC236}">
                <a16:creationId xmlns:a16="http://schemas.microsoft.com/office/drawing/2014/main" id="{59FB74A8-2DD0-4661-A22F-E0B75D7BDABC}"/>
              </a:ext>
            </a:extLst>
          </p:cNvPr>
          <p:cNvSpPr>
            <a:spLocks noGrp="1" noChangeArrowheads="1"/>
          </p:cNvSpPr>
          <p:nvPr>
            <p:ph type="title"/>
          </p:nvPr>
        </p:nvSpPr>
        <p:spPr>
          <a:xfrm>
            <a:off x="990600" y="1"/>
            <a:ext cx="8153400" cy="1143000"/>
          </a:xfrm>
          <a:solidFill>
            <a:schemeClr val="tx2"/>
          </a:solidFill>
        </p:spPr>
        <p:txBody>
          <a:bodyPr/>
          <a:lstStyle/>
          <a:p>
            <a:pPr eaLnBrk="1" hangingPunct="1"/>
            <a:r>
              <a:rPr lang="en-US" altLang="en-US" b="1" dirty="0">
                <a:solidFill>
                  <a:schemeClr val="accent1"/>
                </a:solidFill>
              </a:rPr>
              <a:t>Approaches to Co-Teaching</a:t>
            </a:r>
          </a:p>
        </p:txBody>
      </p:sp>
      <p:sp>
        <p:nvSpPr>
          <p:cNvPr id="17412" name="Rectangle 4">
            <a:extLst>
              <a:ext uri="{FF2B5EF4-FFF2-40B4-BE49-F238E27FC236}">
                <a16:creationId xmlns:a16="http://schemas.microsoft.com/office/drawing/2014/main" id="{827D42EE-05AF-4675-8E22-41853243EC51}"/>
              </a:ext>
            </a:extLst>
          </p:cNvPr>
          <p:cNvSpPr>
            <a:spLocks noGrp="1" noChangeArrowheads="1"/>
          </p:cNvSpPr>
          <p:nvPr>
            <p:ph type="body" sz="half" idx="1"/>
          </p:nvPr>
        </p:nvSpPr>
        <p:spPr>
          <a:xfrm>
            <a:off x="990600" y="1143001"/>
            <a:ext cx="4323905" cy="4648199"/>
          </a:xfrm>
          <a:solidFill>
            <a:schemeClr val="tx2"/>
          </a:solidFill>
        </p:spPr>
        <p:txBody>
          <a:bodyPr/>
          <a:lstStyle/>
          <a:p>
            <a:pPr marL="533400" indent="-533400" algn="ctr" eaLnBrk="1" hangingPunct="1">
              <a:lnSpc>
                <a:spcPct val="90000"/>
              </a:lnSpc>
              <a:buFontTx/>
              <a:buNone/>
            </a:pPr>
            <a:r>
              <a:rPr lang="en-US" altLang="en-US" sz="3200" b="1" dirty="0">
                <a:solidFill>
                  <a:srgbClr val="0070C0"/>
                </a:solidFill>
              </a:rPr>
              <a:t>Large Group</a:t>
            </a:r>
          </a:p>
          <a:p>
            <a:pPr marL="0" indent="0" eaLnBrk="1" hangingPunct="1">
              <a:lnSpc>
                <a:spcPct val="90000"/>
              </a:lnSpc>
              <a:buNone/>
            </a:pPr>
            <a:endParaRPr lang="en-US" altLang="en-US" dirty="0"/>
          </a:p>
          <a:p>
            <a:pPr marL="533400" indent="-533400" eaLnBrk="1" hangingPunct="1">
              <a:lnSpc>
                <a:spcPct val="90000"/>
              </a:lnSpc>
            </a:pPr>
            <a:r>
              <a:rPr lang="en-US" altLang="en-US" sz="2400" dirty="0">
                <a:solidFill>
                  <a:srgbClr val="0070C0"/>
                </a:solidFill>
              </a:rPr>
              <a:t>One Teach/One </a:t>
            </a:r>
            <a:r>
              <a:rPr lang="en-US" altLang="en-US" sz="2400" dirty="0" smtClean="0">
                <a:solidFill>
                  <a:srgbClr val="0070C0"/>
                </a:solidFill>
              </a:rPr>
              <a:t>Observe</a:t>
            </a:r>
          </a:p>
          <a:p>
            <a:pPr marL="533400" indent="-533400" eaLnBrk="1" hangingPunct="1">
              <a:lnSpc>
                <a:spcPct val="90000"/>
              </a:lnSpc>
            </a:pPr>
            <a:endParaRPr lang="en-US" altLang="en-US" sz="1800" dirty="0">
              <a:solidFill>
                <a:srgbClr val="0070C0"/>
              </a:solidFill>
            </a:endParaRPr>
          </a:p>
          <a:p>
            <a:pPr marL="533400" indent="-533400" eaLnBrk="1" hangingPunct="1">
              <a:lnSpc>
                <a:spcPct val="90000"/>
              </a:lnSpc>
            </a:pPr>
            <a:r>
              <a:rPr lang="en-US" altLang="en-US" sz="2400" dirty="0">
                <a:solidFill>
                  <a:srgbClr val="0070C0"/>
                </a:solidFill>
              </a:rPr>
              <a:t>One Teach/One Assist</a:t>
            </a:r>
          </a:p>
          <a:p>
            <a:pPr marL="533400" indent="-533400" eaLnBrk="1" hangingPunct="1">
              <a:lnSpc>
                <a:spcPct val="90000"/>
              </a:lnSpc>
            </a:pPr>
            <a:endParaRPr lang="en-US" altLang="en-US" sz="1800" dirty="0">
              <a:solidFill>
                <a:srgbClr val="0070C0"/>
              </a:solidFill>
            </a:endParaRPr>
          </a:p>
          <a:p>
            <a:pPr marL="533400" indent="-533400" eaLnBrk="1" hangingPunct="1">
              <a:lnSpc>
                <a:spcPct val="90000"/>
              </a:lnSpc>
            </a:pPr>
            <a:r>
              <a:rPr lang="en-US" altLang="en-US" sz="2400" dirty="0">
                <a:solidFill>
                  <a:srgbClr val="0070C0"/>
                </a:solidFill>
              </a:rPr>
              <a:t>Team Teaching</a:t>
            </a:r>
          </a:p>
          <a:p>
            <a:pPr marL="0" indent="0" eaLnBrk="1" hangingPunct="1">
              <a:lnSpc>
                <a:spcPct val="90000"/>
              </a:lnSpc>
              <a:buNone/>
            </a:pPr>
            <a:endParaRPr lang="en-US" altLang="en-US" dirty="0"/>
          </a:p>
        </p:txBody>
      </p:sp>
      <p:sp>
        <p:nvSpPr>
          <p:cNvPr id="17413" name="Rectangle 8">
            <a:extLst>
              <a:ext uri="{FF2B5EF4-FFF2-40B4-BE49-F238E27FC236}">
                <a16:creationId xmlns:a16="http://schemas.microsoft.com/office/drawing/2014/main" id="{AC5EE7D2-32A7-4CD0-80A4-4A6EF0DE51A6}"/>
              </a:ext>
            </a:extLst>
          </p:cNvPr>
          <p:cNvSpPr>
            <a:spLocks noGrp="1" noChangeArrowheads="1"/>
          </p:cNvSpPr>
          <p:nvPr>
            <p:ph type="body" sz="half" idx="2"/>
          </p:nvPr>
        </p:nvSpPr>
        <p:spPr>
          <a:xfrm>
            <a:off x="5257800" y="1143001"/>
            <a:ext cx="3886200" cy="4648199"/>
          </a:xfrm>
          <a:solidFill>
            <a:schemeClr val="tx2"/>
          </a:solidFill>
        </p:spPr>
        <p:txBody>
          <a:bodyPr/>
          <a:lstStyle/>
          <a:p>
            <a:pPr marL="533400" indent="-533400" algn="ctr" eaLnBrk="1" hangingPunct="1">
              <a:lnSpc>
                <a:spcPct val="90000"/>
              </a:lnSpc>
              <a:buFontTx/>
              <a:buNone/>
            </a:pPr>
            <a:r>
              <a:rPr lang="en-US" altLang="en-US" sz="3200" b="1" dirty="0">
                <a:solidFill>
                  <a:srgbClr val="0070C0"/>
                </a:solidFill>
              </a:rPr>
              <a:t>Small Group</a:t>
            </a:r>
          </a:p>
          <a:p>
            <a:pPr marL="533400" indent="-533400" eaLnBrk="1" hangingPunct="1">
              <a:lnSpc>
                <a:spcPct val="90000"/>
              </a:lnSpc>
            </a:pPr>
            <a:endParaRPr lang="en-US" altLang="en-US" b="1" dirty="0"/>
          </a:p>
          <a:p>
            <a:pPr marL="533400" indent="-533400" eaLnBrk="1" hangingPunct="1">
              <a:lnSpc>
                <a:spcPct val="90000"/>
              </a:lnSpc>
            </a:pPr>
            <a:r>
              <a:rPr lang="en-US" altLang="en-US" sz="2400" dirty="0">
                <a:solidFill>
                  <a:srgbClr val="0070C0"/>
                </a:solidFill>
              </a:rPr>
              <a:t>Station Teaching</a:t>
            </a:r>
            <a:br>
              <a:rPr lang="en-US" altLang="en-US" sz="2400" dirty="0">
                <a:solidFill>
                  <a:srgbClr val="0070C0"/>
                </a:solidFill>
              </a:rPr>
            </a:br>
            <a:endParaRPr lang="en-US" altLang="en-US" sz="2400" dirty="0">
              <a:solidFill>
                <a:srgbClr val="0070C0"/>
              </a:solidFill>
            </a:endParaRPr>
          </a:p>
          <a:p>
            <a:pPr marL="533400" indent="-533400" eaLnBrk="1" hangingPunct="1">
              <a:lnSpc>
                <a:spcPct val="90000"/>
              </a:lnSpc>
            </a:pPr>
            <a:r>
              <a:rPr lang="en-US" altLang="en-US" sz="2400" dirty="0">
                <a:solidFill>
                  <a:srgbClr val="0070C0"/>
                </a:solidFill>
              </a:rPr>
              <a:t>Parallel Teaching</a:t>
            </a:r>
          </a:p>
          <a:p>
            <a:pPr marL="0" indent="0" eaLnBrk="1" hangingPunct="1">
              <a:lnSpc>
                <a:spcPct val="90000"/>
              </a:lnSpc>
              <a:buNone/>
            </a:pPr>
            <a:endParaRPr lang="en-US" altLang="en-US" sz="1800" dirty="0">
              <a:solidFill>
                <a:srgbClr val="0070C0"/>
              </a:solidFill>
            </a:endParaRPr>
          </a:p>
          <a:p>
            <a:pPr marL="533400" indent="-533400" eaLnBrk="1" hangingPunct="1">
              <a:lnSpc>
                <a:spcPct val="90000"/>
              </a:lnSpc>
            </a:pPr>
            <a:r>
              <a:rPr lang="en-US" altLang="en-US" sz="2400" dirty="0" smtClean="0">
                <a:solidFill>
                  <a:srgbClr val="0070C0"/>
                </a:solidFill>
              </a:rPr>
              <a:t>Alternative Teaching</a:t>
            </a:r>
            <a:endParaRPr lang="en-US" altLang="en-US" sz="2400" dirty="0">
              <a:solidFill>
                <a:srgbClr val="0070C0"/>
              </a:solidFill>
            </a:endParaRPr>
          </a:p>
        </p:txBody>
      </p:sp>
      <p:sp>
        <p:nvSpPr>
          <p:cNvPr id="2" name="Rectangle 1">
            <a:extLst>
              <a:ext uri="{FF2B5EF4-FFF2-40B4-BE49-F238E27FC236}">
                <a16:creationId xmlns:a16="http://schemas.microsoft.com/office/drawing/2014/main" id="{4396BDBD-0FC2-4070-863A-5A001841A955}"/>
              </a:ext>
            </a:extLst>
          </p:cNvPr>
          <p:cNvSpPr/>
          <p:nvPr/>
        </p:nvSpPr>
        <p:spPr>
          <a:xfrm>
            <a:off x="990600" y="4826675"/>
            <a:ext cx="8153400" cy="2031325"/>
          </a:xfrm>
          <a:prstGeom prst="rect">
            <a:avLst/>
          </a:prstGeom>
          <a:solidFill>
            <a:schemeClr val="tx2"/>
          </a:solidFill>
        </p:spPr>
        <p:txBody>
          <a:bodyPr wrap="square">
            <a:spAutoFit/>
          </a:bodyPr>
          <a:lstStyle/>
          <a:p>
            <a:pPr marL="533400" indent="-533400"/>
            <a:r>
              <a:rPr lang="en-US" sz="1800" b="1" dirty="0" smtClean="0">
                <a:solidFill>
                  <a:srgbClr val="0070C0"/>
                </a:solidFill>
              </a:rPr>
              <a:t>For an explanation of each co-teaching strategy visit:</a:t>
            </a:r>
          </a:p>
          <a:p>
            <a:pPr marL="533400" indent="-533400"/>
            <a:endParaRPr lang="en-US" sz="1800" b="1" dirty="0" smtClean="0">
              <a:solidFill>
                <a:srgbClr val="0070C0"/>
              </a:solidFill>
            </a:endParaRPr>
          </a:p>
          <a:p>
            <a:pPr marL="533400" indent="-533400"/>
            <a:r>
              <a:rPr lang="en-US" sz="1800" b="1" dirty="0">
                <a:solidFill>
                  <a:srgbClr val="0070C0"/>
                </a:solidFill>
                <a:hlinkClick r:id="rId3"/>
              </a:rPr>
              <a:t>http://ctserc.org/component/k2/item/50-six-approaches-to-co-teaching</a:t>
            </a:r>
            <a:endParaRPr lang="en-US" sz="1800" b="1" dirty="0">
              <a:solidFill>
                <a:srgbClr val="0070C0"/>
              </a:solidFill>
            </a:endParaRPr>
          </a:p>
          <a:p>
            <a:pPr marL="533400" indent="-533400"/>
            <a:endParaRPr lang="en-US" sz="1800" b="1" dirty="0" smtClean="0">
              <a:solidFill>
                <a:srgbClr val="0070C0"/>
              </a:solidFill>
            </a:endParaRPr>
          </a:p>
          <a:p>
            <a:pPr marL="533400" indent="-533400"/>
            <a:r>
              <a:rPr lang="en-US" sz="1800" b="1" dirty="0" smtClean="0">
                <a:solidFill>
                  <a:srgbClr val="0070C0"/>
                </a:solidFill>
              </a:rPr>
              <a:t>What </a:t>
            </a:r>
            <a:r>
              <a:rPr lang="en-US" sz="1800" b="1" dirty="0">
                <a:solidFill>
                  <a:srgbClr val="0070C0"/>
                </a:solidFill>
              </a:rPr>
              <a:t>implementation practices would you suggest</a:t>
            </a:r>
            <a:r>
              <a:rPr lang="en-US" sz="1800" b="1" dirty="0" smtClean="0">
                <a:solidFill>
                  <a:srgbClr val="0070C0"/>
                </a:solidFill>
              </a:rPr>
              <a:t>?</a:t>
            </a:r>
          </a:p>
          <a:p>
            <a:pPr marL="533400" indent="-533400"/>
            <a:endParaRPr lang="en-US" sz="1800" b="1" dirty="0" smtClean="0">
              <a:solidFill>
                <a:srgbClr val="0070C0"/>
              </a:solidFill>
            </a:endParaRPr>
          </a:p>
          <a:p>
            <a:pPr marL="533400" indent="-533400"/>
            <a:endParaRPr lang="en-US" altLang="en-US" sz="1800" b="1" dirty="0">
              <a:solidFill>
                <a:srgbClr val="0070C0"/>
              </a:solidFill>
            </a:endParaRPr>
          </a:p>
        </p:txBody>
      </p:sp>
    </p:spTree>
    <p:extLst>
      <p:ext uri="{BB962C8B-B14F-4D97-AF65-F5344CB8AC3E}">
        <p14:creationId xmlns:p14="http://schemas.microsoft.com/office/powerpoint/2010/main" val="3405410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Shape 541"/>
          <p:cNvSpPr txBox="1">
            <a:spLocks noGrp="1"/>
          </p:cNvSpPr>
          <p:nvPr>
            <p:ph type="title"/>
          </p:nvPr>
        </p:nvSpPr>
        <p:spPr>
          <a:xfrm>
            <a:off x="1028700" y="0"/>
            <a:ext cx="8115300"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i="0" u="none" strike="noStrike" cap="none" baseline="0" dirty="0">
                <a:solidFill>
                  <a:schemeClr val="accent1"/>
                </a:solidFill>
                <a:latin typeface="Arial"/>
                <a:ea typeface="Arial"/>
                <a:cs typeface="Arial"/>
                <a:sym typeface="Arial"/>
              </a:rPr>
              <a:t>Planning Together</a:t>
            </a:r>
            <a:r>
              <a:rPr lang="en-US" sz="3600" b="1" i="0" u="none" strike="noStrike" cap="none" dirty="0">
                <a:solidFill>
                  <a:schemeClr val="accent1"/>
                </a:solidFill>
                <a:latin typeface="Arial"/>
                <a:ea typeface="Arial"/>
                <a:cs typeface="Arial"/>
                <a:sym typeface="Arial"/>
              </a:rPr>
              <a:t> Includes:</a:t>
            </a:r>
            <a:endParaRPr lang="en-US" sz="3600" b="1" i="0" u="none" strike="noStrike" cap="none" baseline="0" dirty="0">
              <a:solidFill>
                <a:schemeClr val="accent1"/>
              </a:solidFill>
              <a:latin typeface="Arial"/>
              <a:ea typeface="Arial"/>
              <a:cs typeface="Arial"/>
              <a:sym typeface="Arial"/>
            </a:endParaRPr>
          </a:p>
        </p:txBody>
      </p:sp>
      <p:sp>
        <p:nvSpPr>
          <p:cNvPr id="542" name="Shape 542"/>
          <p:cNvSpPr txBox="1">
            <a:spLocks noGrp="1"/>
          </p:cNvSpPr>
          <p:nvPr>
            <p:ph type="body" idx="1"/>
          </p:nvPr>
        </p:nvSpPr>
        <p:spPr>
          <a:xfrm>
            <a:off x="1028700" y="1417637"/>
            <a:ext cx="8115300" cy="5440362"/>
          </a:xfrm>
          <a:prstGeom prst="rect">
            <a:avLst/>
          </a:prstGeom>
          <a:solidFill>
            <a:schemeClr val="lt2"/>
          </a:solidFill>
          <a:ln>
            <a:noFill/>
          </a:ln>
        </p:spPr>
        <p:txBody>
          <a:bodyPr lIns="91425" tIns="45700" rIns="91425" bIns="45700" anchor="t" anchorCtr="0">
            <a:noAutofit/>
          </a:bodyPr>
          <a:lstStyle/>
          <a:p>
            <a:pPr marL="640080" marR="0" lvl="0" indent="-246380" algn="l" rtl="0">
              <a:lnSpc>
                <a:spcPct val="100000"/>
              </a:lnSpc>
              <a:spcBef>
                <a:spcPts val="600"/>
              </a:spcBef>
              <a:buClr>
                <a:schemeClr val="accent1"/>
              </a:buClr>
              <a:buSzPct val="79861"/>
              <a:buFont typeface="Arial"/>
              <a:buChar char="•"/>
            </a:pPr>
            <a:r>
              <a:rPr lang="en-US" sz="2400" dirty="0">
                <a:solidFill>
                  <a:srgbClr val="0070C0"/>
                </a:solidFill>
              </a:rPr>
              <a:t>D</a:t>
            </a:r>
            <a:r>
              <a:rPr lang="en-US" sz="2400" b="0" i="0" u="none" strike="noStrike" cap="none" baseline="0" dirty="0">
                <a:solidFill>
                  <a:srgbClr val="0070C0"/>
                </a:solidFill>
                <a:latin typeface="Arial"/>
                <a:ea typeface="Arial"/>
                <a:cs typeface="Arial"/>
                <a:sym typeface="Arial"/>
              </a:rPr>
              <a:t>esigning effective instruction and</a:t>
            </a:r>
            <a:r>
              <a:rPr lang="en-US" sz="2400" b="0" i="0" u="none" strike="noStrike" cap="none" dirty="0">
                <a:solidFill>
                  <a:srgbClr val="0070C0"/>
                </a:solidFill>
                <a:latin typeface="Arial"/>
                <a:ea typeface="Arial"/>
                <a:cs typeface="Arial"/>
                <a:sym typeface="Arial"/>
              </a:rPr>
              <a:t> assessments.</a:t>
            </a:r>
            <a:endParaRPr lang="en-US" sz="2400" b="0" i="0" u="none" strike="noStrike" cap="none" baseline="0" dirty="0">
              <a:solidFill>
                <a:srgbClr val="0070C0"/>
              </a:solidFill>
              <a:latin typeface="Arial"/>
              <a:ea typeface="Arial"/>
              <a:cs typeface="Arial"/>
              <a:sym typeface="Arial"/>
            </a:endParaRPr>
          </a:p>
          <a:p>
            <a:pPr marL="640080" marR="0" lvl="0" indent="-246380" algn="l" rtl="0">
              <a:lnSpc>
                <a:spcPct val="100000"/>
              </a:lnSpc>
              <a:spcBef>
                <a:spcPts val="600"/>
              </a:spcBef>
              <a:buClr>
                <a:schemeClr val="accent1"/>
              </a:buClr>
              <a:buSzPct val="79861"/>
              <a:buFont typeface="Arial"/>
              <a:buChar char="•"/>
            </a:pPr>
            <a:r>
              <a:rPr lang="en-US" sz="2400" dirty="0">
                <a:solidFill>
                  <a:srgbClr val="0070C0"/>
                </a:solidFill>
              </a:rPr>
              <a:t>Creating meaningful assessments. </a:t>
            </a:r>
            <a:endParaRPr lang="en-US" sz="2400" b="0" i="0" u="none" strike="noStrike" cap="none" baseline="0" dirty="0">
              <a:solidFill>
                <a:srgbClr val="0070C0"/>
              </a:solidFill>
              <a:sym typeface="Arial"/>
            </a:endParaRPr>
          </a:p>
          <a:p>
            <a:pPr marL="0" marR="0" lvl="0" indent="0" algn="l" rtl="0">
              <a:lnSpc>
                <a:spcPct val="100000"/>
              </a:lnSpc>
              <a:spcBef>
                <a:spcPts val="600"/>
              </a:spcBef>
              <a:buClr>
                <a:srgbClr val="0070C0"/>
              </a:buClr>
              <a:buSzPct val="25000"/>
              <a:buFont typeface="Arial"/>
              <a:buNone/>
            </a:pPr>
            <a:endParaRPr lang="en-US" sz="2800" b="0" i="0" u="none" strike="noStrike" cap="none" baseline="0" dirty="0">
              <a:solidFill>
                <a:srgbClr val="0070C0"/>
              </a:solidFill>
              <a:latin typeface="Arial"/>
              <a:ea typeface="Arial"/>
              <a:cs typeface="Arial"/>
              <a:sym typeface="Arial"/>
            </a:endParaRPr>
          </a:p>
          <a:p>
            <a:pPr marL="0" marR="0" lvl="0" indent="0" algn="ctr" rtl="0">
              <a:lnSpc>
                <a:spcPct val="100000"/>
              </a:lnSpc>
              <a:spcBef>
                <a:spcPts val="600"/>
              </a:spcBef>
              <a:buClr>
                <a:srgbClr val="0070C0"/>
              </a:buClr>
              <a:buSzPct val="25000"/>
              <a:buFont typeface="Arial"/>
              <a:buNone/>
            </a:pPr>
            <a:r>
              <a:rPr lang="en-US" sz="2800" b="1" i="0" u="none" strike="noStrike" cap="none" baseline="0" dirty="0">
                <a:solidFill>
                  <a:srgbClr val="0070C0"/>
                </a:solidFill>
                <a:latin typeface="Arial"/>
                <a:ea typeface="Arial"/>
                <a:cs typeface="Arial"/>
                <a:sym typeface="Arial"/>
              </a:rPr>
              <a:t>How will you co-plan?</a:t>
            </a:r>
          </a:p>
          <a:p>
            <a:endParaRPr lang="en-US" sz="2800" b="0" i="0" u="none" strike="noStrike" cap="none" baseline="0" dirty="0">
              <a:solidFill>
                <a:schemeClr val="dk1"/>
              </a:solidFill>
              <a:latin typeface="Arial"/>
              <a:ea typeface="Arial"/>
              <a:cs typeface="Arial"/>
              <a:sym typeface="Arial"/>
            </a:endParaRPr>
          </a:p>
        </p:txBody>
      </p:sp>
      <p:sp>
        <p:nvSpPr>
          <p:cNvPr id="543" name="Shape 543"/>
          <p:cNvSpPr/>
          <p:nvPr/>
        </p:nvSpPr>
        <p:spPr>
          <a:xfrm>
            <a:off x="3314700" y="3638550"/>
            <a:ext cx="3552825" cy="2664619"/>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a:t>64</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Shape 549"/>
          <p:cNvSpPr txBox="1">
            <a:spLocks noGrp="1"/>
          </p:cNvSpPr>
          <p:nvPr>
            <p:ph type="title"/>
          </p:nvPr>
        </p:nvSpPr>
        <p:spPr>
          <a:xfrm>
            <a:off x="1028700" y="0"/>
            <a:ext cx="8115300"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Implementing together includes:</a:t>
            </a:r>
            <a:endParaRPr lang="en-US" sz="3600" b="1" i="0" u="none" strike="noStrike" cap="none" baseline="0" dirty="0">
              <a:solidFill>
                <a:schemeClr val="accent1"/>
              </a:solidFill>
              <a:latin typeface="Arial"/>
              <a:ea typeface="Arial"/>
              <a:cs typeface="Arial"/>
              <a:sym typeface="Arial"/>
            </a:endParaRPr>
          </a:p>
        </p:txBody>
      </p:sp>
      <p:sp>
        <p:nvSpPr>
          <p:cNvPr id="550" name="Shape 550"/>
          <p:cNvSpPr txBox="1">
            <a:spLocks noGrp="1"/>
          </p:cNvSpPr>
          <p:nvPr>
            <p:ph type="body" idx="1"/>
          </p:nvPr>
        </p:nvSpPr>
        <p:spPr>
          <a:xfrm>
            <a:off x="1028700" y="1417637"/>
            <a:ext cx="8115300" cy="5440362"/>
          </a:xfrm>
          <a:prstGeom prst="rect">
            <a:avLst/>
          </a:prstGeom>
          <a:solidFill>
            <a:schemeClr val="lt2"/>
          </a:solidFill>
          <a:ln>
            <a:noFill/>
          </a:ln>
        </p:spPr>
        <p:txBody>
          <a:bodyPr lIns="91425" tIns="45700" rIns="91425" bIns="45700" anchor="t" anchorCtr="0">
            <a:noAutofit/>
          </a:bodyPr>
          <a:lstStyle/>
          <a:p>
            <a:pPr marL="355600" marR="0" lvl="0" indent="0" algn="l" rtl="0">
              <a:lnSpc>
                <a:spcPct val="100000"/>
              </a:lnSpc>
              <a:spcBef>
                <a:spcPts val="600"/>
              </a:spcBef>
              <a:buClr>
                <a:schemeClr val="accent1"/>
              </a:buClr>
              <a:buSzPct val="80357"/>
              <a:buNone/>
            </a:pPr>
            <a:endParaRPr lang="en-US" sz="2800" b="0" i="0" u="none" strike="noStrike" cap="none" baseline="0" dirty="0">
              <a:solidFill>
                <a:schemeClr val="dk1"/>
              </a:solidFill>
              <a:latin typeface="Arial"/>
              <a:ea typeface="Arial"/>
              <a:cs typeface="Arial"/>
              <a:sym typeface="Arial"/>
            </a:endParaRPr>
          </a:p>
          <a:p>
            <a:pPr marL="355600" marR="0" lvl="0" indent="0" algn="l" rtl="0">
              <a:lnSpc>
                <a:spcPct val="100000"/>
              </a:lnSpc>
              <a:spcBef>
                <a:spcPts val="600"/>
              </a:spcBef>
              <a:buClr>
                <a:schemeClr val="accent1"/>
              </a:buClr>
              <a:buSzPct val="80357"/>
              <a:buNone/>
            </a:pPr>
            <a:r>
              <a:rPr lang="en-US" sz="2800" dirty="0">
                <a:solidFill>
                  <a:srgbClr val="0070C0"/>
                </a:solidFill>
              </a:rPr>
              <a:t>Sharing responsibilities to actively engage students in learning</a:t>
            </a:r>
            <a:endParaRPr lang="en-US" sz="2800" b="0" i="0" u="none" strike="noStrike" cap="none" baseline="0" dirty="0">
              <a:solidFill>
                <a:srgbClr val="0070C0"/>
              </a:solidFill>
              <a:sym typeface="Arial"/>
            </a:endParaRPr>
          </a:p>
          <a:p>
            <a:endParaRPr lang="en-US" sz="2800" b="0" i="0" u="none" strike="noStrike" cap="none" baseline="0" dirty="0">
              <a:solidFill>
                <a:schemeClr val="dk1"/>
              </a:solidFill>
              <a:latin typeface="Arial"/>
              <a:ea typeface="Arial"/>
              <a:cs typeface="Arial"/>
              <a:sym typeface="Arial"/>
            </a:endParaRPr>
          </a:p>
        </p:txBody>
      </p:sp>
      <p:sp>
        <p:nvSpPr>
          <p:cNvPr id="551" name="Shape 551"/>
          <p:cNvSpPr/>
          <p:nvPr/>
        </p:nvSpPr>
        <p:spPr>
          <a:xfrm>
            <a:off x="2647949" y="3162299"/>
            <a:ext cx="4772026" cy="3181351"/>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a:t>65</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Shape 557"/>
          <p:cNvSpPr txBox="1">
            <a:spLocks noGrp="1"/>
          </p:cNvSpPr>
          <p:nvPr>
            <p:ph type="title"/>
          </p:nvPr>
        </p:nvSpPr>
        <p:spPr>
          <a:xfrm>
            <a:off x="1019175" y="0"/>
            <a:ext cx="8124825"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i="0" u="none" strike="noStrike" cap="none" baseline="0" dirty="0">
                <a:solidFill>
                  <a:schemeClr val="accent1"/>
                </a:solidFill>
                <a:latin typeface="Arial"/>
                <a:ea typeface="Arial"/>
                <a:cs typeface="Arial"/>
                <a:sym typeface="Arial"/>
              </a:rPr>
              <a:t>Reflecting </a:t>
            </a:r>
            <a:r>
              <a:rPr lang="en-US" sz="3600" b="1" dirty="0">
                <a:solidFill>
                  <a:schemeClr val="accent1"/>
                </a:solidFill>
              </a:rPr>
              <a:t>T</a:t>
            </a:r>
            <a:r>
              <a:rPr lang="en-US" sz="3600" b="1" i="0" u="none" strike="noStrike" cap="none" baseline="0" dirty="0">
                <a:solidFill>
                  <a:schemeClr val="accent1"/>
                </a:solidFill>
                <a:latin typeface="Arial"/>
                <a:ea typeface="Arial"/>
                <a:cs typeface="Arial"/>
                <a:sym typeface="Arial"/>
              </a:rPr>
              <a:t>ogether</a:t>
            </a:r>
            <a:r>
              <a:rPr lang="en-US" sz="3600" b="1" i="0" u="none" strike="noStrike" cap="none" dirty="0">
                <a:solidFill>
                  <a:schemeClr val="accent1"/>
                </a:solidFill>
                <a:latin typeface="Arial"/>
                <a:ea typeface="Arial"/>
                <a:cs typeface="Arial"/>
                <a:sym typeface="Arial"/>
              </a:rPr>
              <a:t> </a:t>
            </a:r>
            <a:r>
              <a:rPr lang="en-US" sz="3600" b="1" dirty="0">
                <a:solidFill>
                  <a:schemeClr val="accent1"/>
                </a:solidFill>
              </a:rPr>
              <a:t>I</a:t>
            </a:r>
            <a:r>
              <a:rPr lang="en-US" sz="3600" b="1" i="0" u="none" strike="noStrike" cap="none" dirty="0">
                <a:solidFill>
                  <a:schemeClr val="accent1"/>
                </a:solidFill>
                <a:latin typeface="Arial"/>
                <a:ea typeface="Arial"/>
                <a:cs typeface="Arial"/>
                <a:sym typeface="Arial"/>
              </a:rPr>
              <a:t>ncludes:</a:t>
            </a:r>
            <a:endParaRPr lang="en-US" sz="3600" b="1" i="0" u="none" strike="noStrike" cap="none" baseline="0" dirty="0">
              <a:solidFill>
                <a:schemeClr val="accent1"/>
              </a:solidFill>
              <a:latin typeface="Arial"/>
              <a:ea typeface="Arial"/>
              <a:cs typeface="Arial"/>
              <a:sym typeface="Arial"/>
            </a:endParaRPr>
          </a:p>
        </p:txBody>
      </p:sp>
      <p:sp>
        <p:nvSpPr>
          <p:cNvPr id="558" name="Shape 558"/>
          <p:cNvSpPr txBox="1">
            <a:spLocks noGrp="1"/>
          </p:cNvSpPr>
          <p:nvPr>
            <p:ph type="body" idx="1"/>
          </p:nvPr>
        </p:nvSpPr>
        <p:spPr>
          <a:xfrm>
            <a:off x="1019175" y="1417637"/>
            <a:ext cx="8124825" cy="5440362"/>
          </a:xfrm>
          <a:prstGeom prst="rect">
            <a:avLst/>
          </a:prstGeom>
          <a:solidFill>
            <a:schemeClr val="lt2"/>
          </a:solidFill>
          <a:ln>
            <a:noFill/>
          </a:ln>
        </p:spPr>
        <p:txBody>
          <a:bodyPr lIns="91425" tIns="45700" rIns="91425" bIns="45700" anchor="t" anchorCtr="0">
            <a:noAutofit/>
          </a:bodyPr>
          <a:lstStyle/>
          <a:p>
            <a:pPr marL="640080" marR="0" lvl="0" indent="-246380" algn="l" rtl="0">
              <a:lnSpc>
                <a:spcPct val="100000"/>
              </a:lnSpc>
              <a:spcBef>
                <a:spcPts val="600"/>
              </a:spcBef>
              <a:buClr>
                <a:schemeClr val="accent1"/>
              </a:buClr>
              <a:buSzPct val="79861"/>
              <a:buFont typeface="Arial"/>
              <a:buChar char="•"/>
            </a:pPr>
            <a:r>
              <a:rPr lang="en-US" sz="2400" dirty="0">
                <a:solidFill>
                  <a:srgbClr val="0070C0"/>
                </a:solidFill>
              </a:rPr>
              <a:t>C</a:t>
            </a:r>
            <a:r>
              <a:rPr lang="en-US" sz="2400" b="0" i="0" u="none" strike="noStrike" cap="none" baseline="0" dirty="0">
                <a:solidFill>
                  <a:srgbClr val="0070C0"/>
                </a:solidFill>
                <a:latin typeface="Arial"/>
                <a:ea typeface="Arial"/>
                <a:cs typeface="Arial"/>
                <a:sym typeface="Arial"/>
              </a:rPr>
              <a:t>arefully analyzing student data.</a:t>
            </a:r>
          </a:p>
          <a:p>
            <a:pPr marL="640080" marR="0" lvl="0" indent="-246380" algn="l" rtl="0">
              <a:lnSpc>
                <a:spcPct val="100000"/>
              </a:lnSpc>
              <a:spcBef>
                <a:spcPts val="600"/>
              </a:spcBef>
              <a:buClr>
                <a:schemeClr val="accent1"/>
              </a:buClr>
              <a:buSzPct val="79861"/>
              <a:buFont typeface="Arial"/>
              <a:buChar char="•"/>
            </a:pPr>
            <a:r>
              <a:rPr lang="en-US" sz="2400" dirty="0">
                <a:solidFill>
                  <a:srgbClr val="0070C0"/>
                </a:solidFill>
              </a:rPr>
              <a:t>C</a:t>
            </a:r>
            <a:r>
              <a:rPr lang="en-US" sz="2400" b="0" i="0" u="none" strike="noStrike" cap="none" baseline="0" dirty="0">
                <a:solidFill>
                  <a:srgbClr val="0070C0"/>
                </a:solidFill>
                <a:sym typeface="Arial"/>
              </a:rPr>
              <a:t>onsidering next steps in instruction.</a:t>
            </a:r>
            <a:endParaRPr lang="en-US" sz="2400" dirty="0">
              <a:solidFill>
                <a:srgbClr val="0070C0"/>
              </a:solidFill>
            </a:endParaRPr>
          </a:p>
          <a:p>
            <a:pPr marL="640080" marR="0" lvl="0" indent="-246380" algn="l" rtl="0">
              <a:lnSpc>
                <a:spcPct val="100000"/>
              </a:lnSpc>
              <a:spcBef>
                <a:spcPts val="600"/>
              </a:spcBef>
              <a:buClr>
                <a:schemeClr val="accent1"/>
              </a:buClr>
              <a:buSzPct val="79861"/>
              <a:buFont typeface="Arial"/>
              <a:buChar char="•"/>
            </a:pPr>
            <a:r>
              <a:rPr lang="en-US" sz="2400" dirty="0">
                <a:solidFill>
                  <a:srgbClr val="0070C0"/>
                </a:solidFill>
              </a:rPr>
              <a:t>Being </a:t>
            </a:r>
            <a:r>
              <a:rPr lang="en-US" sz="2400" b="0" i="0" u="none" strike="noStrike" cap="none" baseline="0" dirty="0">
                <a:solidFill>
                  <a:srgbClr val="0070C0"/>
                </a:solidFill>
                <a:latin typeface="Arial"/>
                <a:ea typeface="Arial"/>
                <a:cs typeface="Arial"/>
                <a:sym typeface="Arial"/>
              </a:rPr>
              <a:t>proactive, not reactive</a:t>
            </a:r>
            <a:r>
              <a:rPr lang="en-US" sz="2400" b="0" i="0" u="none" strike="noStrike" cap="none" baseline="0" dirty="0">
                <a:solidFill>
                  <a:schemeClr val="dk1"/>
                </a:solidFill>
                <a:latin typeface="Arial"/>
                <a:ea typeface="Arial"/>
                <a:cs typeface="Arial"/>
                <a:sym typeface="Arial"/>
              </a:rPr>
              <a:t>.</a:t>
            </a:r>
          </a:p>
          <a:p>
            <a:pPr marL="0" marR="0" lvl="0" indent="0" algn="l" rtl="0">
              <a:lnSpc>
                <a:spcPct val="100000"/>
              </a:lnSpc>
              <a:spcBef>
                <a:spcPts val="600"/>
              </a:spcBef>
              <a:buClr>
                <a:srgbClr val="0070C0"/>
              </a:buClr>
              <a:buSzPct val="25000"/>
              <a:buFont typeface="Arial"/>
              <a:buNone/>
            </a:pPr>
            <a:endParaRPr lang="en-US" sz="2800" b="0" i="0" u="none" strike="noStrike" cap="none" baseline="0" dirty="0">
              <a:solidFill>
                <a:schemeClr val="dk1"/>
              </a:solidFill>
              <a:latin typeface="Arial"/>
              <a:ea typeface="Arial"/>
              <a:cs typeface="Arial"/>
              <a:sym typeface="Arial"/>
            </a:endParaRPr>
          </a:p>
          <a:p>
            <a:pPr marL="0" marR="0" lvl="0" indent="0" algn="ctr" rtl="0">
              <a:lnSpc>
                <a:spcPct val="100000"/>
              </a:lnSpc>
              <a:spcBef>
                <a:spcPts val="600"/>
              </a:spcBef>
              <a:buClr>
                <a:srgbClr val="0070C0"/>
              </a:buClr>
              <a:buSzPct val="25000"/>
              <a:buFont typeface="Arial"/>
              <a:buNone/>
            </a:pPr>
            <a:r>
              <a:rPr lang="en-US" sz="2400" b="1" i="0" u="none" strike="noStrike" cap="none" baseline="0" dirty="0" smtClean="0">
                <a:solidFill>
                  <a:srgbClr val="0070C0"/>
                </a:solidFill>
                <a:latin typeface="Arial"/>
                <a:ea typeface="Arial"/>
                <a:cs typeface="Arial"/>
                <a:sym typeface="Arial"/>
              </a:rPr>
              <a:t>How </a:t>
            </a:r>
            <a:r>
              <a:rPr lang="en-US" sz="2400" b="1" i="0" u="none" strike="noStrike" cap="none" baseline="0" dirty="0">
                <a:solidFill>
                  <a:srgbClr val="0070C0"/>
                </a:solidFill>
                <a:latin typeface="Arial"/>
                <a:ea typeface="Arial"/>
                <a:cs typeface="Arial"/>
                <a:sym typeface="Arial"/>
              </a:rPr>
              <a:t>will you co-reflect with your ST?</a:t>
            </a:r>
          </a:p>
        </p:txBody>
      </p:sp>
      <p:sp>
        <p:nvSpPr>
          <p:cNvPr id="559" name="Shape 559"/>
          <p:cNvSpPr/>
          <p:nvPr/>
        </p:nvSpPr>
        <p:spPr>
          <a:xfrm>
            <a:off x="3219449" y="3886200"/>
            <a:ext cx="3343274" cy="2507455"/>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a:t>66</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Shape 606"/>
          <p:cNvSpPr txBox="1">
            <a:spLocks noGrp="1"/>
          </p:cNvSpPr>
          <p:nvPr>
            <p:ph type="title"/>
          </p:nvPr>
        </p:nvSpPr>
        <p:spPr>
          <a:xfrm>
            <a:off x="1005840" y="0"/>
            <a:ext cx="8138159"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O</a:t>
            </a:r>
            <a:r>
              <a:rPr lang="en-US" sz="3600" b="1" i="0" u="none" strike="noStrike" cap="none" baseline="0" dirty="0">
                <a:solidFill>
                  <a:schemeClr val="accent1"/>
                </a:solidFill>
                <a:latin typeface="Arial"/>
                <a:ea typeface="Arial"/>
                <a:cs typeface="Arial"/>
                <a:sym typeface="Arial"/>
              </a:rPr>
              <a:t>bserving</a:t>
            </a:r>
            <a:r>
              <a:rPr lang="en-US" sz="3600" b="1" i="0" u="none" strike="noStrike" cap="none" dirty="0">
                <a:solidFill>
                  <a:schemeClr val="accent1"/>
                </a:solidFill>
                <a:latin typeface="Arial"/>
                <a:ea typeface="Arial"/>
                <a:cs typeface="Arial"/>
                <a:sym typeface="Arial"/>
              </a:rPr>
              <a:t> Student </a:t>
            </a:r>
            <a:r>
              <a:rPr lang="en-US" sz="3600" b="1" dirty="0">
                <a:solidFill>
                  <a:schemeClr val="accent1"/>
                </a:solidFill>
              </a:rPr>
              <a:t>Teachers:</a:t>
            </a:r>
            <a:br>
              <a:rPr lang="en-US" sz="3600" b="1" dirty="0">
                <a:solidFill>
                  <a:schemeClr val="accent1"/>
                </a:solidFill>
              </a:rPr>
            </a:br>
            <a:r>
              <a:rPr lang="en-US" sz="3600" b="1" dirty="0">
                <a:solidFill>
                  <a:schemeClr val="accent1"/>
                </a:solidFill>
              </a:rPr>
              <a:t>Some</a:t>
            </a:r>
            <a:r>
              <a:rPr lang="en-US" sz="3600" b="1" i="0" u="none" strike="noStrike" cap="none" dirty="0">
                <a:solidFill>
                  <a:schemeClr val="accent1"/>
                </a:solidFill>
                <a:latin typeface="Arial"/>
                <a:ea typeface="Arial"/>
                <a:cs typeface="Arial"/>
                <a:sym typeface="Arial"/>
              </a:rPr>
              <a:t> Data Collection </a:t>
            </a:r>
            <a:r>
              <a:rPr lang="en-US" sz="3600" b="1" i="0" u="none" strike="noStrike" cap="none" dirty="0" smtClean="0">
                <a:solidFill>
                  <a:schemeClr val="accent1"/>
                </a:solidFill>
                <a:latin typeface="Arial"/>
                <a:ea typeface="Arial"/>
                <a:cs typeface="Arial"/>
                <a:sym typeface="Arial"/>
              </a:rPr>
              <a:t>Methods</a:t>
            </a:r>
            <a:endParaRPr lang="en-US" sz="3600" b="1" i="0" u="none" strike="noStrike" cap="none" baseline="0" dirty="0">
              <a:solidFill>
                <a:schemeClr val="accent1"/>
              </a:solidFill>
              <a:latin typeface="Arial"/>
              <a:ea typeface="Arial"/>
              <a:cs typeface="Arial"/>
              <a:sym typeface="Arial"/>
            </a:endParaRPr>
          </a:p>
        </p:txBody>
      </p:sp>
      <p:sp>
        <p:nvSpPr>
          <p:cNvPr id="607" name="Shape 607"/>
          <p:cNvSpPr txBox="1">
            <a:spLocks noGrp="1"/>
          </p:cNvSpPr>
          <p:nvPr>
            <p:ph type="body" idx="1"/>
          </p:nvPr>
        </p:nvSpPr>
        <p:spPr>
          <a:xfrm>
            <a:off x="1005840" y="1417637"/>
            <a:ext cx="8138159" cy="5440362"/>
          </a:xfrm>
          <a:prstGeom prst="rect">
            <a:avLst/>
          </a:prstGeom>
          <a:solidFill>
            <a:schemeClr val="lt2"/>
          </a:solidFill>
          <a:ln>
            <a:noFill/>
          </a:ln>
        </p:spPr>
        <p:txBody>
          <a:bodyPr lIns="91425" tIns="45700" rIns="91425" bIns="45700" anchor="t" anchorCtr="0">
            <a:noAutofit/>
          </a:bodyPr>
          <a:lstStyle/>
          <a:p>
            <a:pPr marL="365760" marR="0" lvl="0" indent="-289560" algn="l" rtl="0">
              <a:lnSpc>
                <a:spcPct val="100000"/>
              </a:lnSpc>
              <a:spcBef>
                <a:spcPts val="600"/>
              </a:spcBef>
              <a:buClr>
                <a:schemeClr val="accent1"/>
              </a:buClr>
              <a:buSzPct val="80729"/>
              <a:buFont typeface="Arial"/>
              <a:buChar char="•"/>
            </a:pPr>
            <a:endParaRPr lang="en-US" sz="3200" b="0" i="0" u="none" strike="noStrike" cap="none" baseline="0" dirty="0">
              <a:solidFill>
                <a:schemeClr val="dk1"/>
              </a:solidFill>
              <a:latin typeface="Arial"/>
              <a:ea typeface="Arial"/>
              <a:cs typeface="Arial"/>
              <a:sym typeface="Arial"/>
            </a:endParaRPr>
          </a:p>
          <a:p>
            <a:pPr lvl="1" indent="-246380">
              <a:buSzPct val="101190"/>
            </a:pPr>
            <a:r>
              <a:rPr lang="en-US" sz="3200" dirty="0">
                <a:solidFill>
                  <a:srgbClr val="0070C0"/>
                </a:solidFill>
              </a:rPr>
              <a:t>Scripting teacher’s actions</a:t>
            </a:r>
          </a:p>
          <a:p>
            <a:pPr lvl="1" indent="-246380">
              <a:buSzPct val="101190"/>
            </a:pPr>
            <a:r>
              <a:rPr lang="en-US" sz="3200" dirty="0">
                <a:solidFill>
                  <a:srgbClr val="0070C0"/>
                </a:solidFill>
              </a:rPr>
              <a:t>Tracking student engagement; e.g.,</a:t>
            </a:r>
          </a:p>
          <a:p>
            <a:pPr marL="1394968" lvl="4" indent="-342900">
              <a:spcBef>
                <a:spcPts val="550"/>
              </a:spcBef>
              <a:buClr>
                <a:schemeClr val="accent1"/>
              </a:buClr>
              <a:buSzPct val="101190"/>
              <a:buFont typeface="Wingdings" panose="05000000000000000000" pitchFamily="2" charset="2"/>
              <a:buChar char="Ø"/>
            </a:pPr>
            <a:r>
              <a:rPr lang="en-US" dirty="0">
                <a:solidFill>
                  <a:srgbClr val="0070C0"/>
                </a:solidFill>
              </a:rPr>
              <a:t>Who participates?</a:t>
            </a:r>
          </a:p>
          <a:p>
            <a:pPr marL="1394968" lvl="4" indent="-342900">
              <a:spcBef>
                <a:spcPts val="550"/>
              </a:spcBef>
              <a:buClr>
                <a:schemeClr val="accent1"/>
              </a:buClr>
              <a:buSzPct val="101190"/>
              <a:buFont typeface="Wingdings" panose="05000000000000000000" pitchFamily="2" charset="2"/>
              <a:buChar char="Ø"/>
            </a:pPr>
            <a:r>
              <a:rPr lang="en-US" dirty="0">
                <a:solidFill>
                  <a:srgbClr val="0070C0"/>
                </a:solidFill>
              </a:rPr>
              <a:t>Who does not?</a:t>
            </a:r>
          </a:p>
          <a:p>
            <a:pPr lvl="2" indent="-246380">
              <a:spcBef>
                <a:spcPts val="550"/>
              </a:spcBef>
              <a:buClr>
                <a:schemeClr val="accent1"/>
              </a:buClr>
              <a:buSzPct val="101190"/>
            </a:pPr>
            <a:endParaRPr lang="en-US" dirty="0">
              <a:solidFill>
                <a:srgbClr val="0070C0"/>
              </a:solidFill>
            </a:endParaRPr>
          </a:p>
          <a:p>
            <a:pPr marL="640587" lvl="2" indent="0">
              <a:spcBef>
                <a:spcPts val="550"/>
              </a:spcBef>
              <a:buClr>
                <a:schemeClr val="accent1"/>
              </a:buClr>
              <a:buSzPct val="101190"/>
              <a:buNone/>
            </a:pPr>
            <a:r>
              <a:rPr lang="en-US" b="1" dirty="0">
                <a:solidFill>
                  <a:srgbClr val="0070C0"/>
                </a:solidFill>
              </a:rPr>
              <a:t>What </a:t>
            </a:r>
            <a:r>
              <a:rPr lang="en-US" b="1" dirty="0" smtClean="0">
                <a:solidFill>
                  <a:srgbClr val="0070C0"/>
                </a:solidFill>
              </a:rPr>
              <a:t>additional data collection methods will </a:t>
            </a:r>
            <a:r>
              <a:rPr lang="en-US" b="1" dirty="0">
                <a:solidFill>
                  <a:srgbClr val="0070C0"/>
                </a:solidFill>
              </a:rPr>
              <a:t>you use to share with the ST about observed lessons?</a:t>
            </a:r>
          </a:p>
          <a:p>
            <a:pPr lvl="2" indent="-246380">
              <a:spcBef>
                <a:spcPts val="550"/>
              </a:spcBef>
              <a:buClr>
                <a:schemeClr val="accent1"/>
              </a:buClr>
              <a:buSzPct val="101190"/>
            </a:pPr>
            <a:endParaRPr lang="en-US" dirty="0"/>
          </a:p>
        </p:txBody>
      </p:sp>
      <p:sp>
        <p:nvSpPr>
          <p:cNvPr id="3" name="Slide Number Placeholder 2"/>
          <p:cNvSpPr>
            <a:spLocks noGrp="1"/>
          </p:cNvSpPr>
          <p:nvPr>
            <p:ph type="sldNum" idx="12"/>
          </p:nvPr>
        </p:nvSpPr>
        <p:spPr/>
        <p:txBody>
          <a:bodyPr/>
          <a:lstStyle/>
          <a:p>
            <a:r>
              <a:rPr lang="en-US" dirty="0"/>
              <a:t>85</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Shape 606"/>
          <p:cNvSpPr txBox="1">
            <a:spLocks noGrp="1"/>
          </p:cNvSpPr>
          <p:nvPr>
            <p:ph type="title"/>
          </p:nvPr>
        </p:nvSpPr>
        <p:spPr>
          <a:xfrm>
            <a:off x="1005840" y="0"/>
            <a:ext cx="8138159"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Co-reflection Strategy Examples:</a:t>
            </a:r>
            <a:endParaRPr lang="en-US" sz="3600" b="1" i="0" u="none" strike="noStrike" cap="none" baseline="0" dirty="0">
              <a:solidFill>
                <a:schemeClr val="accent1"/>
              </a:solidFill>
              <a:sym typeface="Arial"/>
            </a:endParaRPr>
          </a:p>
        </p:txBody>
      </p:sp>
      <p:sp>
        <p:nvSpPr>
          <p:cNvPr id="607" name="Shape 607"/>
          <p:cNvSpPr txBox="1">
            <a:spLocks noGrp="1"/>
          </p:cNvSpPr>
          <p:nvPr>
            <p:ph type="body" idx="1"/>
          </p:nvPr>
        </p:nvSpPr>
        <p:spPr>
          <a:xfrm>
            <a:off x="1005840" y="1417637"/>
            <a:ext cx="8138159" cy="5440362"/>
          </a:xfrm>
          <a:prstGeom prst="rect">
            <a:avLst/>
          </a:prstGeom>
          <a:solidFill>
            <a:schemeClr val="lt2"/>
          </a:solidFill>
          <a:ln>
            <a:noFill/>
          </a:ln>
        </p:spPr>
        <p:txBody>
          <a:bodyPr lIns="91425" tIns="45700" rIns="91425" bIns="45700" anchor="t" anchorCtr="0">
            <a:noAutofit/>
          </a:bodyPr>
          <a:lstStyle/>
          <a:p>
            <a:pPr marL="640080" marR="0" lvl="1" indent="-246380" algn="l" rtl="0">
              <a:lnSpc>
                <a:spcPct val="100000"/>
              </a:lnSpc>
              <a:spcBef>
                <a:spcPts val="550"/>
              </a:spcBef>
              <a:buClr>
                <a:schemeClr val="accent1"/>
              </a:buClr>
              <a:buSzPct val="101190"/>
              <a:buFont typeface="Arial"/>
              <a:buChar char="•"/>
            </a:pPr>
            <a:endParaRPr lang="en-US" sz="2800" b="0" i="0" u="none" strike="noStrike" cap="none" baseline="0" dirty="0">
              <a:solidFill>
                <a:schemeClr val="dk1"/>
              </a:solidFill>
              <a:latin typeface="Arial"/>
              <a:ea typeface="Arial"/>
              <a:cs typeface="Arial"/>
              <a:sym typeface="Arial"/>
            </a:endParaRPr>
          </a:p>
          <a:p>
            <a:pPr lvl="1" indent="-246380">
              <a:buSzPct val="101190"/>
            </a:pPr>
            <a:r>
              <a:rPr lang="en-US" sz="3200" dirty="0">
                <a:solidFill>
                  <a:srgbClr val="0070C0"/>
                </a:solidFill>
              </a:rPr>
              <a:t>Identify significant data points.</a:t>
            </a:r>
          </a:p>
          <a:p>
            <a:pPr lvl="1" indent="-246380">
              <a:buSzPct val="101190"/>
            </a:pPr>
            <a:r>
              <a:rPr lang="en-US" sz="3200" dirty="0">
                <a:solidFill>
                  <a:srgbClr val="0070C0"/>
                </a:solidFill>
              </a:rPr>
              <a:t>Interpret data in relation to student learning.</a:t>
            </a:r>
          </a:p>
          <a:p>
            <a:pPr lvl="1" indent="-246380">
              <a:buSzPct val="101190"/>
            </a:pPr>
            <a:r>
              <a:rPr lang="en-US" sz="3200" dirty="0">
                <a:solidFill>
                  <a:srgbClr val="0070C0"/>
                </a:solidFill>
              </a:rPr>
              <a:t>Clarify ambiguous points. </a:t>
            </a:r>
          </a:p>
          <a:p>
            <a:pPr lvl="1" indent="-246380">
              <a:buSzPct val="101190"/>
            </a:pPr>
            <a:r>
              <a:rPr lang="en-US" sz="3200" dirty="0">
                <a:solidFill>
                  <a:srgbClr val="0070C0"/>
                </a:solidFill>
              </a:rPr>
              <a:t>Consider growth areas for ST (PGP).</a:t>
            </a:r>
          </a:p>
          <a:p>
            <a:pPr lvl="1" indent="-246380">
              <a:buSzPct val="101190"/>
            </a:pPr>
            <a:r>
              <a:rPr lang="en-US" sz="3200" dirty="0">
                <a:solidFill>
                  <a:srgbClr val="0070C0"/>
                </a:solidFill>
              </a:rPr>
              <a:t>Determine next steps.</a:t>
            </a:r>
          </a:p>
          <a:p>
            <a:pPr lvl="1" indent="-246380">
              <a:buSzPct val="101190"/>
            </a:pPr>
            <a:endParaRPr lang="en-US" sz="3200" b="1" dirty="0">
              <a:solidFill>
                <a:srgbClr val="0070C0"/>
              </a:solidFill>
            </a:endParaRPr>
          </a:p>
          <a:p>
            <a:pPr marL="393700" lvl="1" indent="0">
              <a:buSzPct val="101190"/>
              <a:buNone/>
            </a:pPr>
            <a:r>
              <a:rPr lang="en-US" sz="2400" b="1" dirty="0">
                <a:solidFill>
                  <a:srgbClr val="0070C0"/>
                </a:solidFill>
              </a:rPr>
              <a:t>What other co-reflection strategies come to mind?</a:t>
            </a:r>
          </a:p>
          <a:p>
            <a:pPr marL="393700" lvl="1" indent="0">
              <a:buSzPct val="101190"/>
              <a:buNone/>
            </a:pPr>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88</a:t>
            </a:r>
          </a:p>
        </p:txBody>
      </p:sp>
    </p:spTree>
    <p:extLst>
      <p:ext uri="{BB962C8B-B14F-4D97-AF65-F5344CB8AC3E}">
        <p14:creationId xmlns:p14="http://schemas.microsoft.com/office/powerpoint/2010/main" val="4185315708"/>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Shape 618"/>
          <p:cNvSpPr txBox="1">
            <a:spLocks noGrp="1"/>
          </p:cNvSpPr>
          <p:nvPr>
            <p:ph type="title"/>
          </p:nvPr>
        </p:nvSpPr>
        <p:spPr>
          <a:xfrm>
            <a:off x="1013459" y="0"/>
            <a:ext cx="8130540"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Together U</a:t>
            </a:r>
            <a:r>
              <a:rPr lang="en-US" sz="3600" b="1" i="0" u="none" strike="noStrike" cap="none" baseline="0" dirty="0">
                <a:solidFill>
                  <a:schemeClr val="accent1"/>
                </a:solidFill>
                <a:sym typeface="Arial"/>
              </a:rPr>
              <a:t>S and CT </a:t>
            </a:r>
            <a:r>
              <a:rPr lang="en-US" sz="3600" b="1" dirty="0">
                <a:solidFill>
                  <a:schemeClr val="accent1"/>
                </a:solidFill>
              </a:rPr>
              <a:t>Review</a:t>
            </a:r>
            <a:r>
              <a:rPr lang="en-US" sz="3600" b="1" i="0" u="none" strike="noStrike" cap="none" baseline="0" dirty="0">
                <a:solidFill>
                  <a:schemeClr val="accent1"/>
                </a:solidFill>
                <a:sym typeface="Arial"/>
              </a:rPr>
              <a:t>:</a:t>
            </a:r>
          </a:p>
        </p:txBody>
      </p:sp>
      <p:sp>
        <p:nvSpPr>
          <p:cNvPr id="619" name="Shape 619"/>
          <p:cNvSpPr txBox="1">
            <a:spLocks noGrp="1"/>
          </p:cNvSpPr>
          <p:nvPr>
            <p:ph type="body" idx="1"/>
          </p:nvPr>
        </p:nvSpPr>
        <p:spPr>
          <a:xfrm>
            <a:off x="1013459" y="1417637"/>
            <a:ext cx="8130540" cy="5440362"/>
          </a:xfrm>
          <a:prstGeom prst="rect">
            <a:avLst/>
          </a:prstGeom>
          <a:solidFill>
            <a:schemeClr val="lt2"/>
          </a:solidFill>
          <a:ln>
            <a:noFill/>
          </a:ln>
        </p:spPr>
        <p:txBody>
          <a:bodyPr lIns="91425" tIns="45700" rIns="91425" bIns="45700" anchor="t" anchorCtr="0">
            <a:noAutofit/>
          </a:bodyPr>
          <a:lstStyle/>
          <a:p>
            <a:pPr marL="533400" marR="0" lvl="0" indent="-457200" algn="l" rtl="0">
              <a:lnSpc>
                <a:spcPct val="100000"/>
              </a:lnSpc>
              <a:spcBef>
                <a:spcPts val="600"/>
              </a:spcBef>
              <a:buClr>
                <a:schemeClr val="accent1"/>
              </a:buClr>
              <a:buSzPct val="80729"/>
              <a:buFont typeface="Arial" pitchFamily="34" charset="0"/>
              <a:buChar char="•"/>
            </a:pPr>
            <a:r>
              <a:rPr lang="en-US" sz="3200" b="0" i="0" u="none" strike="noStrike" cap="none" baseline="0" dirty="0">
                <a:solidFill>
                  <a:srgbClr val="0070C0"/>
                </a:solidFill>
                <a:latin typeface="Arial"/>
                <a:ea typeface="Arial"/>
                <a:cs typeface="Arial"/>
                <a:sym typeface="Arial"/>
              </a:rPr>
              <a:t>Course syllabus regarding ST requirements.</a:t>
            </a:r>
          </a:p>
          <a:p>
            <a:pPr marL="533400" marR="0" lvl="0" indent="-457200" algn="l" rtl="0">
              <a:lnSpc>
                <a:spcPct val="100000"/>
              </a:lnSpc>
              <a:spcBef>
                <a:spcPts val="600"/>
              </a:spcBef>
              <a:buClr>
                <a:schemeClr val="accent1"/>
              </a:buClr>
              <a:buSzPct val="80729"/>
              <a:buFont typeface="Arial" pitchFamily="34" charset="0"/>
              <a:buChar char="•"/>
            </a:pPr>
            <a:r>
              <a:rPr lang="en-US" sz="3200" b="0" i="0" u="none" strike="noStrike" cap="none" baseline="0" dirty="0">
                <a:solidFill>
                  <a:srgbClr val="0070C0"/>
                </a:solidFill>
                <a:latin typeface="Arial"/>
                <a:ea typeface="Arial"/>
                <a:cs typeface="Arial"/>
                <a:sym typeface="Arial"/>
              </a:rPr>
              <a:t>Performance </a:t>
            </a:r>
            <a:r>
              <a:rPr lang="en-US" dirty="0">
                <a:solidFill>
                  <a:srgbClr val="0070C0"/>
                </a:solidFill>
              </a:rPr>
              <a:t>evaluation tools</a:t>
            </a:r>
            <a:r>
              <a:rPr lang="en-US" sz="3200" b="0" i="0" u="none" strike="noStrike" cap="none" baseline="0" dirty="0">
                <a:solidFill>
                  <a:srgbClr val="0070C0"/>
                </a:solidFill>
                <a:latin typeface="Arial"/>
                <a:ea typeface="Arial"/>
                <a:cs typeface="Arial"/>
                <a:sym typeface="Arial"/>
              </a:rPr>
              <a:t> and procedures.</a:t>
            </a:r>
          </a:p>
          <a:p>
            <a:pPr marL="533400" marR="0" lvl="0" indent="-457200" algn="l" rtl="0">
              <a:lnSpc>
                <a:spcPct val="100000"/>
              </a:lnSpc>
              <a:spcBef>
                <a:spcPts val="600"/>
              </a:spcBef>
              <a:buClr>
                <a:schemeClr val="accent1"/>
              </a:buClr>
              <a:buSzPct val="80729"/>
              <a:buFont typeface="Arial" pitchFamily="34" charset="0"/>
              <a:buChar char="•"/>
            </a:pPr>
            <a:r>
              <a:rPr lang="en-US" sz="3200" b="0" i="0" u="none" strike="noStrike" cap="none" baseline="0" dirty="0" smtClean="0">
                <a:solidFill>
                  <a:srgbClr val="0070C0"/>
                </a:solidFill>
                <a:latin typeface="Arial"/>
                <a:ea typeface="Arial"/>
                <a:cs typeface="Arial"/>
                <a:sym typeface="Arial"/>
              </a:rPr>
              <a:t>Professional Growth Plan.</a:t>
            </a:r>
            <a:endParaRPr lang="en-US" sz="3200" b="0" i="0" u="none" strike="noStrike" cap="none" baseline="0" dirty="0">
              <a:solidFill>
                <a:srgbClr val="0070C0"/>
              </a:solidFill>
              <a:latin typeface="Arial"/>
              <a:ea typeface="Arial"/>
              <a:cs typeface="Arial"/>
              <a:sym typeface="Arial"/>
            </a:endParaRPr>
          </a:p>
          <a:p>
            <a:pPr marL="533400" marR="0" lvl="0" indent="-457200" algn="l" rtl="0">
              <a:lnSpc>
                <a:spcPct val="100000"/>
              </a:lnSpc>
              <a:spcBef>
                <a:spcPts val="600"/>
              </a:spcBef>
              <a:buClr>
                <a:schemeClr val="accent1"/>
              </a:buClr>
              <a:buSzPct val="80729"/>
              <a:buFont typeface="Arial" pitchFamily="34" charset="0"/>
              <a:buChar char="•"/>
            </a:pPr>
            <a:r>
              <a:rPr lang="en-US" dirty="0" smtClean="0">
                <a:solidFill>
                  <a:srgbClr val="0070C0"/>
                </a:solidFill>
              </a:rPr>
              <a:t>C</a:t>
            </a:r>
            <a:r>
              <a:rPr lang="en-US" sz="3200" b="0" i="0" u="none" strike="noStrike" cap="none" dirty="0" smtClean="0">
                <a:solidFill>
                  <a:srgbClr val="0070C0"/>
                </a:solidFill>
                <a:latin typeface="Arial"/>
                <a:ea typeface="Arial"/>
                <a:cs typeface="Arial"/>
                <a:sym typeface="Arial"/>
              </a:rPr>
              <a:t>ommunication procedures</a:t>
            </a:r>
            <a:r>
              <a:rPr lang="en-US" sz="3200" b="0" i="0" u="none" strike="noStrike" cap="none" baseline="0" dirty="0" smtClean="0">
                <a:solidFill>
                  <a:srgbClr val="0070C0"/>
                </a:solidFill>
                <a:latin typeface="Arial"/>
                <a:ea typeface="Arial"/>
                <a:cs typeface="Arial"/>
                <a:sym typeface="Arial"/>
              </a:rPr>
              <a:t>.</a:t>
            </a:r>
          </a:p>
          <a:p>
            <a:pPr marL="533400" marR="0" lvl="0" indent="-457200" algn="l" rtl="0">
              <a:lnSpc>
                <a:spcPct val="100000"/>
              </a:lnSpc>
              <a:spcBef>
                <a:spcPts val="600"/>
              </a:spcBef>
              <a:buClr>
                <a:schemeClr val="accent1"/>
              </a:buClr>
              <a:buSzPct val="80729"/>
              <a:buFont typeface="Arial" pitchFamily="34" charset="0"/>
              <a:buChar char="•"/>
            </a:pPr>
            <a:endParaRPr lang="en-US" sz="1050" dirty="0">
              <a:solidFill>
                <a:srgbClr val="0070C0"/>
              </a:solidFill>
            </a:endParaRPr>
          </a:p>
          <a:p>
            <a:pPr marL="807720" lvl="3" indent="0">
              <a:spcBef>
                <a:spcPts val="600"/>
              </a:spcBef>
              <a:buSzPct val="80729"/>
              <a:buNone/>
            </a:pPr>
            <a:r>
              <a:rPr lang="en-US" dirty="0" smtClean="0">
                <a:solidFill>
                  <a:srgbClr val="0070C0"/>
                </a:solidFill>
              </a:rPr>
              <a:t>Note: Candid conversations with constructive feedback are essential. </a:t>
            </a:r>
          </a:p>
          <a:p>
            <a:pPr marL="533400" marR="0" lvl="0" indent="-457200" algn="l" rtl="0">
              <a:lnSpc>
                <a:spcPct val="100000"/>
              </a:lnSpc>
              <a:spcBef>
                <a:spcPts val="600"/>
              </a:spcBef>
              <a:buClr>
                <a:schemeClr val="accent1"/>
              </a:buClr>
              <a:buSzPct val="80729"/>
              <a:buFont typeface="Arial" pitchFamily="34" charset="0"/>
              <a:buChar char="•"/>
            </a:pPr>
            <a:endParaRPr lang="en-US" sz="900" dirty="0">
              <a:solidFill>
                <a:srgbClr val="0070C0"/>
              </a:solidFill>
            </a:endParaRPr>
          </a:p>
          <a:p>
            <a:pPr marL="76200" marR="0" lvl="0" indent="0" algn="ctr" rtl="0">
              <a:lnSpc>
                <a:spcPct val="100000"/>
              </a:lnSpc>
              <a:spcBef>
                <a:spcPts val="600"/>
              </a:spcBef>
              <a:buClr>
                <a:schemeClr val="accent1"/>
              </a:buClr>
              <a:buSzPct val="80729"/>
              <a:buNone/>
            </a:pPr>
            <a:r>
              <a:rPr lang="en-US" sz="3200" b="1" i="0" u="none" strike="noStrike" cap="none" baseline="0" dirty="0">
                <a:solidFill>
                  <a:srgbClr val="0070C0"/>
                </a:solidFill>
                <a:latin typeface="Arial"/>
                <a:ea typeface="Arial"/>
                <a:cs typeface="Arial"/>
                <a:sym typeface="Arial"/>
              </a:rPr>
              <a:t>What else </a:t>
            </a:r>
            <a:r>
              <a:rPr lang="en-US" b="1" dirty="0">
                <a:solidFill>
                  <a:srgbClr val="0070C0"/>
                </a:solidFill>
              </a:rPr>
              <a:t>would</a:t>
            </a:r>
            <a:r>
              <a:rPr lang="en-US" sz="3200" b="1" i="0" u="none" strike="noStrike" cap="none" baseline="0" dirty="0">
                <a:solidFill>
                  <a:srgbClr val="0070C0"/>
                </a:solidFill>
                <a:latin typeface="Arial"/>
                <a:ea typeface="Arial"/>
                <a:cs typeface="Arial"/>
                <a:sym typeface="Arial"/>
              </a:rPr>
              <a:t> you </a:t>
            </a:r>
            <a:r>
              <a:rPr lang="en-US" b="1" dirty="0">
                <a:solidFill>
                  <a:srgbClr val="0070C0"/>
                </a:solidFill>
              </a:rPr>
              <a:t>like</a:t>
            </a:r>
            <a:r>
              <a:rPr lang="en-US" sz="3200" b="1" i="0" u="none" strike="noStrike" cap="none" baseline="0" dirty="0">
                <a:solidFill>
                  <a:srgbClr val="0070C0"/>
                </a:solidFill>
                <a:latin typeface="Arial"/>
                <a:ea typeface="Arial"/>
                <a:cs typeface="Arial"/>
                <a:sym typeface="Arial"/>
              </a:rPr>
              <a:t> to </a:t>
            </a:r>
            <a:r>
              <a:rPr lang="en-US" b="1" dirty="0" smtClean="0">
                <a:solidFill>
                  <a:srgbClr val="0070C0"/>
                </a:solidFill>
              </a:rPr>
              <a:t>include</a:t>
            </a:r>
            <a:r>
              <a:rPr lang="en-US" sz="3200" b="1" i="0" u="none" strike="noStrike" cap="none" baseline="0" dirty="0" smtClean="0">
                <a:solidFill>
                  <a:srgbClr val="0070C0"/>
                </a:solidFill>
                <a:latin typeface="Arial"/>
                <a:ea typeface="Arial"/>
                <a:cs typeface="Arial"/>
                <a:sym typeface="Arial"/>
              </a:rPr>
              <a:t>?</a:t>
            </a:r>
            <a:endParaRPr lang="en-US" sz="3200" b="1" i="0" u="none" strike="noStrike" cap="none" baseline="0" dirty="0">
              <a:solidFill>
                <a:srgbClr val="0070C0"/>
              </a:solidFill>
              <a:latin typeface="Arial"/>
              <a:ea typeface="Arial"/>
              <a:cs typeface="Arial"/>
              <a:sym typeface="Arial"/>
            </a:endParaRPr>
          </a:p>
          <a:p>
            <a:endParaRPr lang="en-US" sz="3200" b="0" i="0" u="none" strike="noStrike" cap="none" baseline="0" dirty="0">
              <a:solidFill>
                <a:schemeClr val="dk1"/>
              </a:solidFill>
              <a:latin typeface="Arial"/>
              <a:ea typeface="Arial"/>
              <a:cs typeface="Arial"/>
              <a:sym typeface="Arial"/>
            </a:endParaRPr>
          </a:p>
          <a:p>
            <a:pPr marL="174626" indent="0">
              <a:buNone/>
            </a:pPr>
            <a:endParaRPr lang="en-US" sz="3200" b="0" i="0" u="none" strike="noStrike" cap="none" baseline="0" dirty="0">
              <a:solidFill>
                <a:schemeClr val="dk1"/>
              </a:solidFill>
              <a:latin typeface="Arial"/>
              <a:ea typeface="Arial"/>
              <a:cs typeface="Arial"/>
              <a:sym typeface="Arial"/>
            </a:endParaRPr>
          </a:p>
          <a:p>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89</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Shape 637"/>
          <p:cNvSpPr txBox="1">
            <a:spLocks noGrp="1"/>
          </p:cNvSpPr>
          <p:nvPr>
            <p:ph type="title"/>
          </p:nvPr>
        </p:nvSpPr>
        <p:spPr>
          <a:xfrm>
            <a:off x="1028700" y="0"/>
            <a:ext cx="8115300"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Assessment of ST</a:t>
            </a:r>
            <a:endParaRPr lang="en-US" sz="3600" b="1" i="0" u="none" strike="noStrike" cap="none" baseline="0" dirty="0">
              <a:solidFill>
                <a:schemeClr val="accent1"/>
              </a:solidFill>
              <a:latin typeface="Arial"/>
              <a:ea typeface="Arial"/>
              <a:cs typeface="Arial"/>
              <a:sym typeface="Arial"/>
            </a:endParaRPr>
          </a:p>
        </p:txBody>
      </p:sp>
      <p:sp>
        <p:nvSpPr>
          <p:cNvPr id="638" name="Shape 638"/>
          <p:cNvSpPr txBox="1">
            <a:spLocks noGrp="1"/>
          </p:cNvSpPr>
          <p:nvPr>
            <p:ph type="body" idx="1"/>
          </p:nvPr>
        </p:nvSpPr>
        <p:spPr>
          <a:xfrm>
            <a:off x="1028700" y="1417637"/>
            <a:ext cx="8115300" cy="5440362"/>
          </a:xfrm>
          <a:prstGeom prst="rect">
            <a:avLst/>
          </a:prstGeom>
          <a:solidFill>
            <a:schemeClr val="lt2"/>
          </a:solidFill>
          <a:ln>
            <a:noFill/>
          </a:ln>
        </p:spPr>
        <p:txBody>
          <a:bodyPr lIns="91425" tIns="45700" rIns="91425" bIns="45700" anchor="t" anchorCtr="0">
            <a:noAutofit/>
          </a:bodyPr>
          <a:lstStyle/>
          <a:p>
            <a:pPr marL="174626" indent="0">
              <a:buNone/>
            </a:pPr>
            <a:r>
              <a:rPr lang="en-US" sz="2300" dirty="0">
                <a:solidFill>
                  <a:srgbClr val="0070C0"/>
                </a:solidFill>
              </a:rPr>
              <a:t>Since ST performance evaluations are tailored to meet the goals of each EPP, t</a:t>
            </a:r>
            <a:r>
              <a:rPr lang="en-US" sz="2300" b="0" i="0" u="none" strike="noStrike" cap="none" baseline="0" dirty="0">
                <a:solidFill>
                  <a:srgbClr val="0070C0"/>
                </a:solidFill>
                <a:latin typeface="Arial"/>
                <a:ea typeface="Arial"/>
                <a:cs typeface="Arial"/>
                <a:sym typeface="Arial"/>
              </a:rPr>
              <a:t>he US</a:t>
            </a:r>
            <a:r>
              <a:rPr lang="en-US" sz="2300" b="0" i="0" u="none" strike="noStrike" cap="none" dirty="0">
                <a:solidFill>
                  <a:srgbClr val="0070C0"/>
                </a:solidFill>
                <a:latin typeface="Arial"/>
                <a:ea typeface="Arial"/>
                <a:cs typeface="Arial"/>
                <a:sym typeface="Arial"/>
              </a:rPr>
              <a:t> will provide orientation to the assessment instrument(s) for that specific EPP.</a:t>
            </a:r>
          </a:p>
          <a:p>
            <a:pPr marL="174626" indent="0">
              <a:buNone/>
            </a:pPr>
            <a:endParaRPr lang="en-US" sz="2300" baseline="0" dirty="0">
              <a:solidFill>
                <a:srgbClr val="0070C0"/>
              </a:solidFill>
            </a:endParaRPr>
          </a:p>
          <a:p>
            <a:pPr marL="174626" indent="0">
              <a:buNone/>
            </a:pPr>
            <a:r>
              <a:rPr lang="en-US" sz="2300" b="0" i="0" u="none" strike="noStrike" cap="none" dirty="0">
                <a:solidFill>
                  <a:srgbClr val="0070C0"/>
                </a:solidFill>
                <a:latin typeface="Arial"/>
                <a:ea typeface="Arial"/>
                <a:cs typeface="Arial"/>
                <a:sym typeface="Arial"/>
              </a:rPr>
              <a:t>General references related to assessment of professional growth for Kentuck</a:t>
            </a:r>
            <a:r>
              <a:rPr lang="en-US" sz="2300" dirty="0">
                <a:solidFill>
                  <a:srgbClr val="0070C0"/>
                </a:solidFill>
              </a:rPr>
              <a:t>y Teachers can be found at:</a:t>
            </a:r>
          </a:p>
          <a:p>
            <a:pPr marL="174626" indent="0">
              <a:buNone/>
            </a:pPr>
            <a:endParaRPr lang="en-US" sz="2300" b="0" i="0" u="none" strike="noStrike" cap="none" baseline="0" dirty="0">
              <a:solidFill>
                <a:schemeClr val="dk1"/>
              </a:solidFill>
              <a:latin typeface="Arial"/>
              <a:ea typeface="Arial"/>
              <a:cs typeface="Arial"/>
              <a:sym typeface="Arial"/>
            </a:endParaRPr>
          </a:p>
          <a:p>
            <a:pPr marL="174626" indent="0">
              <a:buNone/>
            </a:pPr>
            <a:r>
              <a:rPr lang="en-US" sz="2300" b="1" dirty="0">
                <a:solidFill>
                  <a:srgbClr val="0070C0"/>
                </a:solidFill>
              </a:rPr>
              <a:t>Kentucky Teacher Performance Standards: </a:t>
            </a:r>
            <a:r>
              <a:rPr lang="en-US" sz="2300" dirty="0"/>
              <a:t/>
            </a:r>
            <a:br>
              <a:rPr lang="en-US" sz="2300" dirty="0"/>
            </a:br>
            <a:r>
              <a:rPr lang="en-US" sz="2000" dirty="0">
                <a:solidFill>
                  <a:srgbClr val="1966FF"/>
                </a:solidFill>
                <a:hlinkClick r:id="rId3"/>
              </a:rPr>
              <a:t>http://www.epsb.ky.gov/mod/book/view.php?id=133</a:t>
            </a:r>
            <a:endParaRPr lang="en-US" sz="2300" dirty="0"/>
          </a:p>
          <a:p>
            <a:pPr marL="174626" indent="0">
              <a:buNone/>
            </a:pPr>
            <a:endParaRPr lang="en-US" sz="2300" b="0" i="0" u="none" strike="noStrike" cap="none" baseline="0" dirty="0">
              <a:solidFill>
                <a:schemeClr val="dk1"/>
              </a:solidFill>
              <a:latin typeface="Arial"/>
              <a:ea typeface="Arial"/>
              <a:cs typeface="Arial"/>
              <a:sym typeface="Arial"/>
            </a:endParaRPr>
          </a:p>
          <a:p>
            <a:pPr marL="174626" indent="0">
              <a:buNone/>
            </a:pPr>
            <a:r>
              <a:rPr lang="en-US" sz="2300" b="1" i="0" u="none" strike="noStrike" cap="none" baseline="0" dirty="0">
                <a:solidFill>
                  <a:srgbClr val="0070C0"/>
                </a:solidFill>
                <a:latin typeface="Arial"/>
                <a:ea typeface="Arial"/>
                <a:cs typeface="Arial"/>
                <a:sym typeface="Arial"/>
              </a:rPr>
              <a:t>Kentucky</a:t>
            </a:r>
            <a:r>
              <a:rPr lang="en-US" sz="2300" b="1" i="0" u="none" strike="noStrike" cap="none" dirty="0">
                <a:solidFill>
                  <a:srgbClr val="0070C0"/>
                </a:solidFill>
                <a:latin typeface="Arial"/>
                <a:ea typeface="Arial"/>
                <a:cs typeface="Arial"/>
                <a:sym typeface="Arial"/>
              </a:rPr>
              <a:t> Framework for Teaching:</a:t>
            </a:r>
          </a:p>
          <a:p>
            <a:pPr marL="174626" indent="0">
              <a:buNone/>
            </a:pPr>
            <a:r>
              <a:rPr lang="en-US" sz="2300" dirty="0">
                <a:hlinkClick r:id="rId4"/>
              </a:rPr>
              <a:t>https://education.ky.gov/teachers/PGES/TPGES/Pages/Kentucky-Framework-for-Teaching.aspx</a:t>
            </a:r>
            <a:endParaRPr lang="en-US" sz="2300" dirty="0"/>
          </a:p>
          <a:p>
            <a:endParaRPr lang="en-US" sz="23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94</a:t>
            </a:r>
          </a:p>
        </p:txBody>
      </p:sp>
    </p:spTree>
    <p:extLst>
      <p:ext uri="{BB962C8B-B14F-4D97-AF65-F5344CB8AC3E}">
        <p14:creationId xmlns:p14="http://schemas.microsoft.com/office/powerpoint/2010/main" val="4004101561"/>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Shape 618"/>
          <p:cNvSpPr txBox="1">
            <a:spLocks noGrp="1"/>
          </p:cNvSpPr>
          <p:nvPr>
            <p:ph type="title"/>
          </p:nvPr>
        </p:nvSpPr>
        <p:spPr>
          <a:xfrm>
            <a:off x="1013459" y="0"/>
            <a:ext cx="8130540" cy="1417638"/>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Clear Communication</a:t>
            </a:r>
            <a:r>
              <a:rPr lang="en-US" sz="3600" b="1" i="0" u="none" strike="noStrike" cap="none" baseline="0" dirty="0">
                <a:solidFill>
                  <a:schemeClr val="accent1"/>
                </a:solidFill>
                <a:sym typeface="Arial"/>
              </a:rPr>
              <a:t>:</a:t>
            </a:r>
            <a:br>
              <a:rPr lang="en-US" sz="3600" b="1" i="0" u="none" strike="noStrike" cap="none" baseline="0" dirty="0">
                <a:solidFill>
                  <a:schemeClr val="accent1"/>
                </a:solidFill>
                <a:sym typeface="Arial"/>
              </a:rPr>
            </a:br>
            <a:r>
              <a:rPr lang="en-US" sz="3600" b="1" dirty="0">
                <a:solidFill>
                  <a:schemeClr val="accent1"/>
                </a:solidFill>
              </a:rPr>
              <a:t>The Key to Success</a:t>
            </a:r>
            <a:endParaRPr lang="en-US" sz="3600" b="1" i="0" u="none" strike="noStrike" cap="none" baseline="0" dirty="0">
              <a:solidFill>
                <a:schemeClr val="accent1"/>
              </a:solidFill>
              <a:sym typeface="Arial"/>
            </a:endParaRPr>
          </a:p>
        </p:txBody>
      </p:sp>
      <p:sp>
        <p:nvSpPr>
          <p:cNvPr id="619" name="Shape 619"/>
          <p:cNvSpPr txBox="1">
            <a:spLocks noGrp="1"/>
          </p:cNvSpPr>
          <p:nvPr>
            <p:ph type="body" idx="1"/>
          </p:nvPr>
        </p:nvSpPr>
        <p:spPr>
          <a:xfrm>
            <a:off x="1013460" y="1390198"/>
            <a:ext cx="8130540" cy="5440361"/>
          </a:xfrm>
          <a:prstGeom prst="rect">
            <a:avLst/>
          </a:prstGeom>
          <a:solidFill>
            <a:schemeClr val="lt2"/>
          </a:solidFill>
          <a:ln>
            <a:noFill/>
          </a:ln>
        </p:spPr>
        <p:txBody>
          <a:bodyPr lIns="91425" tIns="45700" rIns="91425" bIns="45700" anchor="t" anchorCtr="0">
            <a:noAutofit/>
          </a:bodyPr>
          <a:lstStyle/>
          <a:p>
            <a:pPr marL="174626" indent="0" algn="ctr">
              <a:spcBef>
                <a:spcPts val="0"/>
              </a:spcBef>
              <a:buNone/>
            </a:pPr>
            <a:r>
              <a:rPr lang="en-US" sz="3200" b="1" i="0" u="none" strike="noStrike" cap="none" baseline="0" dirty="0">
                <a:solidFill>
                  <a:srgbClr val="0070C0"/>
                </a:solidFill>
                <a:latin typeface="Arial"/>
                <a:ea typeface="Arial"/>
                <a:cs typeface="Arial"/>
                <a:sym typeface="Arial"/>
              </a:rPr>
              <a:t>The Student Teaching Triad</a:t>
            </a:r>
          </a:p>
          <a:p>
            <a:endParaRPr lang="en-US" sz="32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89</a:t>
            </a:r>
          </a:p>
        </p:txBody>
      </p:sp>
      <p:sp>
        <p:nvSpPr>
          <p:cNvPr id="2" name="Isosceles Triangle 1">
            <a:extLst>
              <a:ext uri="{FF2B5EF4-FFF2-40B4-BE49-F238E27FC236}">
                <a16:creationId xmlns:a16="http://schemas.microsoft.com/office/drawing/2014/main" id="{C8DD96F5-2F9A-4120-8841-EECF958BBF50}"/>
              </a:ext>
            </a:extLst>
          </p:cNvPr>
          <p:cNvSpPr/>
          <p:nvPr/>
        </p:nvSpPr>
        <p:spPr>
          <a:xfrm>
            <a:off x="3773325" y="2904047"/>
            <a:ext cx="2925320" cy="2261735"/>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8387E651-FD48-45C9-83C3-CDD249FC774D}"/>
              </a:ext>
            </a:extLst>
          </p:cNvPr>
          <p:cNvGraphicFramePr>
            <a:graphicFrameLocks noGrp="1"/>
          </p:cNvGraphicFramePr>
          <p:nvPr>
            <p:extLst/>
          </p:nvPr>
        </p:nvGraphicFramePr>
        <p:xfrm>
          <a:off x="3242972" y="4264352"/>
          <a:ext cx="3986023" cy="519793"/>
        </p:xfrm>
        <a:graphic>
          <a:graphicData uri="http://schemas.openxmlformats.org/drawingml/2006/table">
            <a:tbl>
              <a:tblPr firstRow="1" bandRow="1"/>
              <a:tblGrid>
                <a:gridCol w="3986023">
                  <a:extLst>
                    <a:ext uri="{9D8B030D-6E8A-4147-A177-3AD203B41FA5}">
                      <a16:colId xmlns:a16="http://schemas.microsoft.com/office/drawing/2014/main" val="63763939"/>
                    </a:ext>
                  </a:extLst>
                </a:gridCol>
              </a:tblGrid>
              <a:tr h="519793">
                <a:tc>
                  <a:txBody>
                    <a:bodyPr/>
                    <a:lstStyle/>
                    <a:p>
                      <a:pPr algn="ctr"/>
                      <a:r>
                        <a:rPr lang="en-US" sz="1600" b="1" dirty="0">
                          <a:solidFill>
                            <a:schemeClr val="accent1"/>
                          </a:solidFill>
                        </a:rPr>
                        <a:t>Communication</a:t>
                      </a:r>
                      <a:endParaRPr lang="en-US" sz="2400" b="1" dirty="0">
                        <a:solidFill>
                          <a:srgbClr val="0070C0"/>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78033974"/>
                  </a:ext>
                </a:extLst>
              </a:tr>
            </a:tbl>
          </a:graphicData>
        </a:graphic>
      </p:graphicFrame>
      <p:sp>
        <p:nvSpPr>
          <p:cNvPr id="5" name="TextBox 4">
            <a:extLst>
              <a:ext uri="{FF2B5EF4-FFF2-40B4-BE49-F238E27FC236}">
                <a16:creationId xmlns:a16="http://schemas.microsoft.com/office/drawing/2014/main" id="{7C14D617-9406-4C4F-95C9-7A1D95FEEBDC}"/>
              </a:ext>
            </a:extLst>
          </p:cNvPr>
          <p:cNvSpPr txBox="1"/>
          <p:nvPr/>
        </p:nvSpPr>
        <p:spPr>
          <a:xfrm>
            <a:off x="1716270" y="6142640"/>
            <a:ext cx="7255512" cy="461665"/>
          </a:xfrm>
          <a:prstGeom prst="rect">
            <a:avLst/>
          </a:prstGeom>
          <a:noFill/>
        </p:spPr>
        <p:txBody>
          <a:bodyPr wrap="none" rtlCol="0">
            <a:spAutoFit/>
          </a:bodyPr>
          <a:lstStyle/>
          <a:p>
            <a:r>
              <a:rPr lang="en-US" sz="2400" b="1" dirty="0">
                <a:solidFill>
                  <a:srgbClr val="0070C0"/>
                </a:solidFill>
              </a:rPr>
              <a:t>Planning, Implementing and Reflecting Together</a:t>
            </a:r>
          </a:p>
        </p:txBody>
      </p:sp>
      <p:graphicFrame>
        <p:nvGraphicFramePr>
          <p:cNvPr id="8" name="Table 7">
            <a:extLst>
              <a:ext uri="{FF2B5EF4-FFF2-40B4-BE49-F238E27FC236}">
                <a16:creationId xmlns:a16="http://schemas.microsoft.com/office/drawing/2014/main" id="{C6C1337C-074F-FC4E-9284-87C77008B84A}"/>
              </a:ext>
            </a:extLst>
          </p:cNvPr>
          <p:cNvGraphicFramePr>
            <a:graphicFrameLocks noGrp="1"/>
          </p:cNvGraphicFramePr>
          <p:nvPr>
            <p:extLst/>
          </p:nvPr>
        </p:nvGraphicFramePr>
        <p:xfrm>
          <a:off x="3242973" y="2057365"/>
          <a:ext cx="3986023" cy="701040"/>
        </p:xfrm>
        <a:graphic>
          <a:graphicData uri="http://schemas.openxmlformats.org/drawingml/2006/table">
            <a:tbl>
              <a:tblPr firstRow="1" bandRow="1"/>
              <a:tblGrid>
                <a:gridCol w="3986023">
                  <a:extLst>
                    <a:ext uri="{9D8B030D-6E8A-4147-A177-3AD203B41FA5}">
                      <a16:colId xmlns:a16="http://schemas.microsoft.com/office/drawing/2014/main" val="63763939"/>
                    </a:ext>
                  </a:extLst>
                </a:gridCol>
              </a:tblGrid>
              <a:tr h="519793">
                <a:tc>
                  <a:txBody>
                    <a:bodyPr/>
                    <a:lstStyle/>
                    <a:p>
                      <a:pPr algn="ctr"/>
                      <a:r>
                        <a:rPr lang="en-US" sz="2000" b="1" dirty="0">
                          <a:solidFill>
                            <a:schemeClr val="accent1"/>
                          </a:solidFill>
                        </a:rPr>
                        <a:t>Student</a:t>
                      </a:r>
                    </a:p>
                    <a:p>
                      <a:pPr algn="ctr"/>
                      <a:r>
                        <a:rPr lang="en-US" sz="2000" b="1" dirty="0">
                          <a:solidFill>
                            <a:schemeClr val="accent1"/>
                          </a:solidFill>
                        </a:rPr>
                        <a:t>Teacher</a:t>
                      </a:r>
                      <a:r>
                        <a:rPr lang="en-US" sz="2000" b="1" dirty="0">
                          <a:solidFill>
                            <a:srgbClr val="0070C0"/>
                          </a:solidFill>
                        </a:rPr>
                        <a:t> </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78033974"/>
                  </a:ext>
                </a:extLst>
              </a:tr>
            </a:tbl>
          </a:graphicData>
        </a:graphic>
      </p:graphicFrame>
      <p:graphicFrame>
        <p:nvGraphicFramePr>
          <p:cNvPr id="9" name="Table 8">
            <a:extLst>
              <a:ext uri="{FF2B5EF4-FFF2-40B4-BE49-F238E27FC236}">
                <a16:creationId xmlns:a16="http://schemas.microsoft.com/office/drawing/2014/main" id="{00D21343-7CBF-904C-8D3D-72653073CD94}"/>
              </a:ext>
            </a:extLst>
          </p:cNvPr>
          <p:cNvGraphicFramePr>
            <a:graphicFrameLocks noGrp="1"/>
          </p:cNvGraphicFramePr>
          <p:nvPr>
            <p:extLst/>
          </p:nvPr>
        </p:nvGraphicFramePr>
        <p:xfrm>
          <a:off x="580208" y="4928389"/>
          <a:ext cx="3986023" cy="701040"/>
        </p:xfrm>
        <a:graphic>
          <a:graphicData uri="http://schemas.openxmlformats.org/drawingml/2006/table">
            <a:tbl>
              <a:tblPr firstRow="1" bandRow="1"/>
              <a:tblGrid>
                <a:gridCol w="3986023">
                  <a:extLst>
                    <a:ext uri="{9D8B030D-6E8A-4147-A177-3AD203B41FA5}">
                      <a16:colId xmlns:a16="http://schemas.microsoft.com/office/drawing/2014/main" val="63763939"/>
                    </a:ext>
                  </a:extLst>
                </a:gridCol>
              </a:tblGrid>
              <a:tr h="519793">
                <a:tc>
                  <a:txBody>
                    <a:bodyPr/>
                    <a:lstStyle/>
                    <a:p>
                      <a:pPr algn="ctr"/>
                      <a:r>
                        <a:rPr lang="en-US" sz="2000" b="1" dirty="0">
                          <a:solidFill>
                            <a:schemeClr val="accent1"/>
                          </a:solidFill>
                        </a:rPr>
                        <a:t>Cooperating</a:t>
                      </a:r>
                    </a:p>
                    <a:p>
                      <a:pPr algn="ctr"/>
                      <a:r>
                        <a:rPr lang="en-US" sz="2000" b="1" dirty="0">
                          <a:solidFill>
                            <a:schemeClr val="accent1"/>
                          </a:solidFill>
                        </a:rPr>
                        <a:t>Teacher</a:t>
                      </a:r>
                      <a:r>
                        <a:rPr lang="en-US" sz="2000" b="1" dirty="0">
                          <a:solidFill>
                            <a:srgbClr val="0070C0"/>
                          </a:solidFill>
                        </a:rPr>
                        <a:t> </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78033974"/>
                  </a:ext>
                </a:extLst>
              </a:tr>
            </a:tbl>
          </a:graphicData>
        </a:graphic>
      </p:graphicFrame>
      <p:graphicFrame>
        <p:nvGraphicFramePr>
          <p:cNvPr id="10" name="Table 9">
            <a:extLst>
              <a:ext uri="{FF2B5EF4-FFF2-40B4-BE49-F238E27FC236}">
                <a16:creationId xmlns:a16="http://schemas.microsoft.com/office/drawing/2014/main" id="{031993E4-6599-E046-BB71-3E7E60BC2A5C}"/>
              </a:ext>
            </a:extLst>
          </p:cNvPr>
          <p:cNvGraphicFramePr>
            <a:graphicFrameLocks noGrp="1"/>
          </p:cNvGraphicFramePr>
          <p:nvPr>
            <p:extLst/>
          </p:nvPr>
        </p:nvGraphicFramePr>
        <p:xfrm>
          <a:off x="5677343" y="4946836"/>
          <a:ext cx="3986023" cy="701040"/>
        </p:xfrm>
        <a:graphic>
          <a:graphicData uri="http://schemas.openxmlformats.org/drawingml/2006/table">
            <a:tbl>
              <a:tblPr firstRow="1" bandRow="1"/>
              <a:tblGrid>
                <a:gridCol w="3986023">
                  <a:extLst>
                    <a:ext uri="{9D8B030D-6E8A-4147-A177-3AD203B41FA5}">
                      <a16:colId xmlns:a16="http://schemas.microsoft.com/office/drawing/2014/main" val="63763939"/>
                    </a:ext>
                  </a:extLst>
                </a:gridCol>
              </a:tblGrid>
              <a:tr h="519793">
                <a:tc>
                  <a:txBody>
                    <a:bodyPr/>
                    <a:lstStyle/>
                    <a:p>
                      <a:pPr algn="ctr"/>
                      <a:r>
                        <a:rPr lang="en-US" sz="2000" b="1" dirty="0">
                          <a:solidFill>
                            <a:schemeClr val="accent1"/>
                          </a:solidFill>
                        </a:rPr>
                        <a:t>University</a:t>
                      </a:r>
                      <a:br>
                        <a:rPr lang="en-US" sz="2000" b="1" dirty="0">
                          <a:solidFill>
                            <a:schemeClr val="accent1"/>
                          </a:solidFill>
                        </a:rPr>
                      </a:br>
                      <a:r>
                        <a:rPr lang="en-US" sz="2000" b="1" dirty="0">
                          <a:solidFill>
                            <a:schemeClr val="accent1"/>
                          </a:solidFill>
                        </a:rPr>
                        <a:t>Supervisor</a:t>
                      </a:r>
                      <a:endParaRPr lang="en-US" sz="2000" b="1" dirty="0">
                        <a:solidFill>
                          <a:srgbClr val="0070C0"/>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78033974"/>
                  </a:ext>
                </a:extLst>
              </a:tr>
            </a:tbl>
          </a:graphicData>
        </a:graphic>
      </p:graphicFrame>
      <p:cxnSp>
        <p:nvCxnSpPr>
          <p:cNvPr id="7" name="Straight Arrow Connector 6">
            <a:extLst>
              <a:ext uri="{FF2B5EF4-FFF2-40B4-BE49-F238E27FC236}">
                <a16:creationId xmlns:a16="http://schemas.microsoft.com/office/drawing/2014/main" id="{5AD03CB7-4937-C14D-B951-7C37F0633419}"/>
              </a:ext>
            </a:extLst>
          </p:cNvPr>
          <p:cNvCxnSpPr>
            <a:cxnSpLocks/>
          </p:cNvCxnSpPr>
          <p:nvPr/>
        </p:nvCxnSpPr>
        <p:spPr>
          <a:xfrm flipH="1">
            <a:off x="3514138" y="2965419"/>
            <a:ext cx="1252828" cy="1811779"/>
          </a:xfrm>
          <a:prstGeom prst="straightConnector1">
            <a:avLst/>
          </a:prstGeom>
          <a:ln w="222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9472FD9-7C78-BA40-9FD9-779AB3D4C58D}"/>
              </a:ext>
            </a:extLst>
          </p:cNvPr>
          <p:cNvCxnSpPr>
            <a:cxnSpLocks/>
          </p:cNvCxnSpPr>
          <p:nvPr/>
        </p:nvCxnSpPr>
        <p:spPr>
          <a:xfrm flipH="1" flipV="1">
            <a:off x="5758352" y="2948041"/>
            <a:ext cx="1269502" cy="1998795"/>
          </a:xfrm>
          <a:prstGeom prst="straightConnector1">
            <a:avLst/>
          </a:prstGeom>
          <a:ln w="222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663B879-F31B-C745-90B4-A854195EFB3A}"/>
              </a:ext>
            </a:extLst>
          </p:cNvPr>
          <p:cNvCxnSpPr>
            <a:cxnSpLocks/>
          </p:cNvCxnSpPr>
          <p:nvPr/>
        </p:nvCxnSpPr>
        <p:spPr>
          <a:xfrm flipH="1" flipV="1">
            <a:off x="3978181" y="5481741"/>
            <a:ext cx="2379014" cy="14944"/>
          </a:xfrm>
          <a:prstGeom prst="straightConnector1">
            <a:avLst/>
          </a:prstGeom>
          <a:ln w="222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081105"/>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lvl="0" algn="ctr">
              <a:buSzPct val="25000"/>
            </a:pPr>
            <a:r>
              <a:rPr lang="en-US" sz="3600" b="1" dirty="0">
                <a:solidFill>
                  <a:schemeClr val="accent1"/>
                </a:solidFill>
              </a:rPr>
              <a:t>A Collaborative Project involving representatives from:</a:t>
            </a:r>
            <a:endParaRPr lang="en-US" sz="3600" b="1" i="0" u="none" strike="noStrike" cap="none" baseline="0" dirty="0">
              <a:solidFill>
                <a:schemeClr val="accent1"/>
              </a:solidFill>
              <a:latin typeface="Arial"/>
              <a:ea typeface="Arial"/>
              <a:cs typeface="Arial"/>
              <a:sym typeface="Arial"/>
            </a:endParaRPr>
          </a:p>
        </p:txBody>
      </p:sp>
      <p:sp>
        <p:nvSpPr>
          <p:cNvPr id="109" name="Shape 109"/>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82296" marR="0" lvl="0" indent="-6096" algn="l" rtl="0">
              <a:lnSpc>
                <a:spcPct val="100000"/>
              </a:lnSpc>
              <a:spcBef>
                <a:spcPts val="600"/>
              </a:spcBef>
              <a:buClr>
                <a:schemeClr val="accent1"/>
              </a:buClr>
              <a:buSzPct val="25000"/>
              <a:buFont typeface="Arial"/>
              <a:buNone/>
            </a:pPr>
            <a:endParaRPr lang="en-US" dirty="0"/>
          </a:p>
          <a:p>
            <a:pPr marL="82296" lvl="0" indent="-6096" algn="ctr">
              <a:buSzPct val="25000"/>
              <a:buNone/>
            </a:pPr>
            <a:r>
              <a:rPr lang="en-US" sz="2400" b="1" dirty="0">
                <a:solidFill>
                  <a:srgbClr val="0070C0"/>
                </a:solidFill>
              </a:rPr>
              <a:t>Educator Preparation </a:t>
            </a:r>
            <a:r>
              <a:rPr lang="en-US" sz="2400" b="1" dirty="0" smtClean="0">
                <a:solidFill>
                  <a:srgbClr val="0070C0"/>
                </a:solidFill>
              </a:rPr>
              <a:t>Provider </a:t>
            </a:r>
            <a:r>
              <a:rPr lang="en-US" sz="2400" b="1" dirty="0">
                <a:solidFill>
                  <a:srgbClr val="0070C0"/>
                </a:solidFill>
              </a:rPr>
              <a:t>(EPPs)</a:t>
            </a:r>
          </a:p>
          <a:p>
            <a:pPr marL="82296" lvl="0" indent="-6096" algn="ctr">
              <a:buSzPct val="25000"/>
              <a:buNone/>
            </a:pPr>
            <a:r>
              <a:rPr lang="en-US" sz="2400" b="1" dirty="0">
                <a:solidFill>
                  <a:srgbClr val="0070C0"/>
                </a:solidFill>
              </a:rPr>
              <a:t>The Kentucky Education Professional Standards Board (EPSB)</a:t>
            </a:r>
          </a:p>
          <a:p>
            <a:pPr marL="82296" lvl="0" indent="-6096" algn="ctr">
              <a:buSzPct val="25000"/>
              <a:buNone/>
            </a:pPr>
            <a:r>
              <a:rPr lang="en-US" sz="2400" b="1" dirty="0">
                <a:solidFill>
                  <a:srgbClr val="0070C0"/>
                </a:solidFill>
              </a:rPr>
              <a:t>The Kentucky Department of Education (KDE)</a:t>
            </a:r>
          </a:p>
          <a:p>
            <a:pPr marL="82296" lvl="0" indent="-6096" algn="ctr">
              <a:buSzPct val="25000"/>
              <a:buNone/>
            </a:pPr>
            <a:r>
              <a:rPr lang="en-US" sz="2400" b="1" dirty="0">
                <a:solidFill>
                  <a:srgbClr val="0070C0"/>
                </a:solidFill>
              </a:rPr>
              <a:t>Jessamine County Public </a:t>
            </a:r>
            <a:r>
              <a:rPr lang="en-US" sz="2400" b="1" dirty="0" smtClean="0">
                <a:solidFill>
                  <a:srgbClr val="0070C0"/>
                </a:solidFill>
              </a:rPr>
              <a:t>Schools</a:t>
            </a:r>
          </a:p>
          <a:p>
            <a:pPr marL="82296" lvl="0" indent="-6096" algn="ctr">
              <a:buSzPct val="25000"/>
              <a:buNone/>
            </a:pPr>
            <a:endParaRPr lang="en-US" sz="2400" b="1" dirty="0">
              <a:solidFill>
                <a:srgbClr val="0070C0"/>
              </a:solidFill>
            </a:endParaRPr>
          </a:p>
          <a:p>
            <a:pPr marL="82296" lvl="0" indent="-6096" algn="ctr">
              <a:buSzPct val="25000"/>
              <a:buNone/>
            </a:pPr>
            <a:r>
              <a:rPr lang="en-US" sz="2400" b="1" i="1" dirty="0">
                <a:solidFill>
                  <a:srgbClr val="0070C0"/>
                </a:solidFill>
              </a:rPr>
              <a:t>Note:</a:t>
            </a:r>
            <a:r>
              <a:rPr lang="en-US" sz="2400" b="1" dirty="0">
                <a:solidFill>
                  <a:srgbClr val="0070C0"/>
                </a:solidFill>
              </a:rPr>
              <a:t> A list of Training </a:t>
            </a:r>
            <a:r>
              <a:rPr lang="en-US" sz="2400" b="1" dirty="0" smtClean="0">
                <a:solidFill>
                  <a:srgbClr val="0070C0"/>
                </a:solidFill>
              </a:rPr>
              <a:t>Development </a:t>
            </a:r>
            <a:r>
              <a:rPr lang="en-US" sz="2400" b="1" dirty="0">
                <a:solidFill>
                  <a:srgbClr val="0070C0"/>
                </a:solidFill>
              </a:rPr>
              <a:t>Committee Members is included at the end of the training.</a:t>
            </a:r>
          </a:p>
        </p:txBody>
      </p:sp>
      <p:sp>
        <p:nvSpPr>
          <p:cNvPr id="3" name="Slide Number Placeholder 2"/>
          <p:cNvSpPr>
            <a:spLocks noGrp="1"/>
          </p:cNvSpPr>
          <p:nvPr>
            <p:ph type="sldNum" idx="12"/>
          </p:nvPr>
        </p:nvSpPr>
        <p:spPr/>
        <p:txBody>
          <a:bodyPr/>
          <a:lstStyle/>
          <a:p>
            <a:r>
              <a:rPr lang="en-US" dirty="0"/>
              <a:t>2</a:t>
            </a:r>
          </a:p>
        </p:txBody>
      </p:sp>
    </p:spTree>
    <p:extLst>
      <p:ext uri="{BB962C8B-B14F-4D97-AF65-F5344CB8AC3E}">
        <p14:creationId xmlns:p14="http://schemas.microsoft.com/office/powerpoint/2010/main" val="202456198"/>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Shape 644"/>
          <p:cNvSpPr txBox="1">
            <a:spLocks noGrp="1"/>
          </p:cNvSpPr>
          <p:nvPr>
            <p:ph type="title"/>
          </p:nvPr>
        </p:nvSpPr>
        <p:spPr>
          <a:xfrm>
            <a:off x="1052824" y="-1"/>
            <a:ext cx="8115300" cy="1417638"/>
          </a:xfrm>
          <a:prstGeom prst="rect">
            <a:avLst/>
          </a:prstGeom>
          <a:solidFill>
            <a:schemeClr val="lt2"/>
          </a:solidFill>
          <a:ln>
            <a:noFill/>
          </a:ln>
        </p:spPr>
        <p:txBody>
          <a:bodyPr lIns="91425" tIns="45700" rIns="91425" bIns="45700" anchor="ctr" anchorCtr="0">
            <a:noAutofit/>
          </a:bodyPr>
          <a:lstStyle/>
          <a:p>
            <a:pPr lvl="0" algn="ctr">
              <a:buSzPct val="25000"/>
            </a:pPr>
            <a:r>
              <a:rPr lang="en-US" sz="2800" b="1" dirty="0">
                <a:solidFill>
                  <a:schemeClr val="accent1"/>
                </a:solidFill>
              </a:rPr>
              <a:t>Completion of evaluation survey</a:t>
            </a:r>
            <a:r>
              <a:rPr lang="en-US" sz="3600" b="1" dirty="0">
                <a:solidFill>
                  <a:schemeClr val="accent1"/>
                </a:solidFill>
              </a:rPr>
              <a:t/>
            </a:r>
            <a:br>
              <a:rPr lang="en-US" sz="3600" b="1" dirty="0">
                <a:solidFill>
                  <a:schemeClr val="accent1"/>
                </a:solidFill>
              </a:rPr>
            </a:br>
            <a:r>
              <a:rPr lang="en-US" sz="3200" b="1" u="sng" dirty="0"/>
              <a:t>REQUIRED</a:t>
            </a:r>
            <a:endParaRPr lang="en-US" sz="3200" b="1" i="0" u="sng" strike="noStrike" cap="none" baseline="0" dirty="0">
              <a:sym typeface="Arial"/>
            </a:endParaRPr>
          </a:p>
        </p:txBody>
      </p:sp>
      <p:sp>
        <p:nvSpPr>
          <p:cNvPr id="645" name="Shape 645"/>
          <p:cNvSpPr txBox="1">
            <a:spLocks noGrp="1"/>
          </p:cNvSpPr>
          <p:nvPr>
            <p:ph type="body" idx="1"/>
          </p:nvPr>
        </p:nvSpPr>
        <p:spPr>
          <a:xfrm>
            <a:off x="1028700" y="1417637"/>
            <a:ext cx="8115300" cy="5440362"/>
          </a:xfrm>
          <a:prstGeom prst="rect">
            <a:avLst/>
          </a:prstGeom>
          <a:solidFill>
            <a:schemeClr val="lt2"/>
          </a:solidFill>
          <a:ln>
            <a:noFill/>
          </a:ln>
        </p:spPr>
        <p:txBody>
          <a:bodyPr lIns="91425" tIns="45700" rIns="91425" bIns="45700" anchor="t" anchorCtr="0">
            <a:noAutofit/>
          </a:bodyPr>
          <a:lstStyle/>
          <a:p>
            <a:pPr marL="174626" indent="0">
              <a:buNone/>
            </a:pPr>
            <a:r>
              <a:rPr lang="en-US" sz="2000" b="1" dirty="0">
                <a:solidFill>
                  <a:srgbClr val="0070C0"/>
                </a:solidFill>
              </a:rPr>
              <a:t>You must send an email to the coordinator at the university with which you are associated with the information requested below. Contact information for the coordinator can be found at</a:t>
            </a:r>
            <a:r>
              <a:rPr lang="en-US" sz="2000" b="1" dirty="0" smtClean="0">
                <a:solidFill>
                  <a:srgbClr val="0070C0"/>
                </a:solidFill>
              </a:rPr>
              <a:t>:</a:t>
            </a:r>
          </a:p>
          <a:p>
            <a:pPr marL="174626" indent="0">
              <a:buNone/>
            </a:pPr>
            <a:r>
              <a:rPr lang="en-US" sz="2000" u="sng" dirty="0">
                <a:hlinkClick r:id="rId3"/>
              </a:rPr>
              <a:t>http://</a:t>
            </a:r>
            <a:r>
              <a:rPr lang="en-US" sz="2000" u="sng" dirty="0" smtClean="0">
                <a:hlinkClick r:id="rId3"/>
              </a:rPr>
              <a:t>www.epsb.ky.gov/mod/page/view.php?id=475</a:t>
            </a:r>
            <a:r>
              <a:rPr lang="en-US" sz="2000" b="1" dirty="0">
                <a:solidFill>
                  <a:srgbClr val="0070C0"/>
                </a:solidFill>
              </a:rPr>
              <a:t/>
            </a:r>
            <a:br>
              <a:rPr lang="en-US" sz="2000" b="1" dirty="0">
                <a:solidFill>
                  <a:srgbClr val="0070C0"/>
                </a:solidFill>
              </a:rPr>
            </a:br>
            <a:endParaRPr lang="en-US" sz="2000" b="1" dirty="0" smtClean="0">
              <a:solidFill>
                <a:srgbClr val="0070C0"/>
              </a:solidFill>
            </a:endParaRPr>
          </a:p>
          <a:p>
            <a:pPr marL="174626" indent="0" algn="ctr">
              <a:buNone/>
            </a:pPr>
            <a:r>
              <a:rPr lang="en-US" sz="2000" b="1" dirty="0" smtClean="0">
                <a:solidFill>
                  <a:schemeClr val="accent3"/>
                </a:solidFill>
              </a:rPr>
              <a:t>Your </a:t>
            </a:r>
            <a:r>
              <a:rPr lang="en-US" sz="2000" b="1" dirty="0">
                <a:solidFill>
                  <a:schemeClr val="accent3"/>
                </a:solidFill>
              </a:rPr>
              <a:t>message must include both</a:t>
            </a:r>
            <a:r>
              <a:rPr lang="en-US" sz="2000" b="1" dirty="0" smtClean="0">
                <a:solidFill>
                  <a:schemeClr val="accent3"/>
                </a:solidFill>
              </a:rPr>
              <a:t>:</a:t>
            </a:r>
            <a:endParaRPr lang="en-US" sz="2000" b="1" dirty="0">
              <a:solidFill>
                <a:schemeClr val="accent3"/>
              </a:solidFill>
            </a:endParaRPr>
          </a:p>
          <a:p>
            <a:r>
              <a:rPr lang="en-US" sz="2000" b="1" dirty="0">
                <a:solidFill>
                  <a:srgbClr val="0070C0"/>
                </a:solidFill>
              </a:rPr>
              <a:t>a statement verifying that you have reviewed all the material in the training module. The statement may be as simple as: “I am writing to verify that I have reviewed all the material in this training module”.</a:t>
            </a:r>
          </a:p>
          <a:p>
            <a:r>
              <a:rPr lang="en-US" sz="2000" b="1" dirty="0">
                <a:solidFill>
                  <a:srgbClr val="0070C0"/>
                </a:solidFill>
              </a:rPr>
              <a:t>a brief narrative describing at least one idea gleaned from the training module to use when supervising student teachers.</a:t>
            </a:r>
          </a:p>
          <a:p>
            <a:pPr marL="174626" indent="0" algn="ctr">
              <a:buNone/>
            </a:pPr>
            <a:endParaRPr lang="en-US" sz="2400" b="1" i="1" dirty="0">
              <a:solidFill>
                <a:srgbClr val="0070C0"/>
              </a:solidFill>
            </a:endParaRPr>
          </a:p>
          <a:p>
            <a:pPr marL="174626" indent="0" algn="ctr">
              <a:buNone/>
            </a:pPr>
            <a:endParaRPr lang="en-US" sz="2400" i="1" dirty="0"/>
          </a:p>
          <a:p>
            <a:pPr marL="76200" marR="0" lvl="0" indent="0" algn="l" rtl="0">
              <a:lnSpc>
                <a:spcPct val="100000"/>
              </a:lnSpc>
              <a:spcBef>
                <a:spcPts val="600"/>
              </a:spcBef>
              <a:buClr>
                <a:schemeClr val="accent1"/>
              </a:buClr>
              <a:buSzPct val="79710"/>
              <a:buNone/>
            </a:pPr>
            <a:endParaRPr lang="en-US" sz="23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endParaRPr lang="en-US" dirty="0"/>
          </a:p>
        </p:txBody>
      </p:sp>
    </p:spTree>
    <p:extLst>
      <p:ext uri="{BB962C8B-B14F-4D97-AF65-F5344CB8AC3E}">
        <p14:creationId xmlns:p14="http://schemas.microsoft.com/office/powerpoint/2010/main" val="3746332997"/>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Shape 644"/>
          <p:cNvSpPr txBox="1">
            <a:spLocks noGrp="1"/>
          </p:cNvSpPr>
          <p:nvPr>
            <p:ph type="title"/>
          </p:nvPr>
        </p:nvSpPr>
        <p:spPr>
          <a:xfrm>
            <a:off x="1028700" y="0"/>
            <a:ext cx="8115300" cy="1417638"/>
          </a:xfrm>
          <a:prstGeom prst="rect">
            <a:avLst/>
          </a:prstGeom>
          <a:solidFill>
            <a:schemeClr val="lt2"/>
          </a:solidFill>
          <a:ln>
            <a:noFill/>
          </a:ln>
        </p:spPr>
        <p:txBody>
          <a:bodyPr lIns="91425" tIns="45700" rIns="91425" bIns="45700" anchor="ctr" anchorCtr="0">
            <a:noAutofit/>
          </a:bodyPr>
          <a:lstStyle/>
          <a:p>
            <a:pPr lvl="0" algn="ctr">
              <a:buSzPct val="25000"/>
            </a:pPr>
            <a:r>
              <a:rPr lang="en-US" sz="4800" b="1" dirty="0" smtClean="0">
                <a:solidFill>
                  <a:schemeClr val="accent1"/>
                </a:solidFill>
              </a:rPr>
              <a:t>THANKS!</a:t>
            </a:r>
            <a:endParaRPr lang="en-US" sz="4400" b="1" i="0" u="sng" strike="noStrike" cap="none" baseline="0" dirty="0">
              <a:sym typeface="Arial"/>
            </a:endParaRPr>
          </a:p>
        </p:txBody>
      </p:sp>
      <p:sp>
        <p:nvSpPr>
          <p:cNvPr id="645" name="Shape 645"/>
          <p:cNvSpPr txBox="1">
            <a:spLocks noGrp="1"/>
          </p:cNvSpPr>
          <p:nvPr>
            <p:ph type="body" idx="1"/>
          </p:nvPr>
        </p:nvSpPr>
        <p:spPr>
          <a:xfrm>
            <a:off x="1028700" y="1417637"/>
            <a:ext cx="8115300" cy="5440362"/>
          </a:xfrm>
          <a:prstGeom prst="rect">
            <a:avLst/>
          </a:prstGeom>
          <a:solidFill>
            <a:schemeClr val="lt2"/>
          </a:solidFill>
          <a:ln>
            <a:noFill/>
          </a:ln>
        </p:spPr>
        <p:txBody>
          <a:bodyPr lIns="91425" tIns="45700" rIns="91425" bIns="45700" anchor="t" anchorCtr="0">
            <a:noAutofit/>
          </a:bodyPr>
          <a:lstStyle/>
          <a:p>
            <a:pPr marL="174626" indent="0">
              <a:buNone/>
            </a:pPr>
            <a:endParaRPr lang="en-US" sz="100" dirty="0"/>
          </a:p>
          <a:p>
            <a:pPr marL="174626" indent="0" algn="ctr">
              <a:buNone/>
            </a:pPr>
            <a:r>
              <a:rPr lang="en-US" b="1" dirty="0" smtClean="0">
                <a:solidFill>
                  <a:srgbClr val="0070C0"/>
                </a:solidFill>
              </a:rPr>
              <a:t>for </a:t>
            </a:r>
            <a:r>
              <a:rPr lang="en-US" b="1" dirty="0">
                <a:solidFill>
                  <a:srgbClr val="0070C0"/>
                </a:solidFill>
              </a:rPr>
              <a:t>participating</a:t>
            </a:r>
          </a:p>
          <a:p>
            <a:pPr marL="174626" indent="0" algn="ctr">
              <a:buNone/>
            </a:pPr>
            <a:r>
              <a:rPr lang="en-US" b="1" dirty="0">
                <a:solidFill>
                  <a:srgbClr val="0070C0"/>
                </a:solidFill>
              </a:rPr>
              <a:t>and for your efforts to promote high quality teaching</a:t>
            </a:r>
            <a:r>
              <a:rPr lang="en-US" b="1" dirty="0" smtClean="0">
                <a:solidFill>
                  <a:srgbClr val="0070C0"/>
                </a:solidFill>
              </a:rPr>
              <a:t>!</a:t>
            </a:r>
          </a:p>
          <a:p>
            <a:pPr marL="174626" indent="0" algn="ctr">
              <a:buNone/>
            </a:pPr>
            <a:endParaRPr lang="en-US" b="1" dirty="0">
              <a:solidFill>
                <a:srgbClr val="0070C0"/>
              </a:solidFill>
            </a:endParaRPr>
          </a:p>
          <a:p>
            <a:pPr marL="174626" indent="0">
              <a:buNone/>
            </a:pPr>
            <a:r>
              <a:rPr lang="en-US" sz="1800" b="1" dirty="0" smtClean="0">
                <a:solidFill>
                  <a:srgbClr val="0070C0"/>
                </a:solidFill>
              </a:rPr>
              <a:t>Please note: Once </a:t>
            </a:r>
            <a:r>
              <a:rPr lang="en-US" sz="1800" b="1" dirty="0">
                <a:solidFill>
                  <a:srgbClr val="0070C0"/>
                </a:solidFill>
              </a:rPr>
              <a:t>you have completed the survey, you will receive a certificate from the EPP </a:t>
            </a:r>
            <a:r>
              <a:rPr lang="en-US" sz="1800" b="1" dirty="0" smtClean="0">
                <a:solidFill>
                  <a:srgbClr val="0070C0"/>
                </a:solidFill>
              </a:rPr>
              <a:t>coordinator with whom you are associated.</a:t>
            </a:r>
            <a:endParaRPr lang="en-US" sz="1800" b="1" dirty="0">
              <a:solidFill>
                <a:srgbClr val="0070C0"/>
              </a:solidFill>
            </a:endParaRPr>
          </a:p>
          <a:p>
            <a:pPr marL="174626" indent="0" algn="ctr">
              <a:buNone/>
            </a:pPr>
            <a:endParaRPr lang="en-US" sz="1800" b="1" dirty="0" smtClean="0">
              <a:solidFill>
                <a:srgbClr val="0070C0"/>
              </a:solidFill>
            </a:endParaRPr>
          </a:p>
          <a:p>
            <a:pPr marL="174626" indent="0">
              <a:buNone/>
            </a:pPr>
            <a:r>
              <a:rPr lang="en-US" sz="2400" b="1" dirty="0" smtClean="0">
                <a:solidFill>
                  <a:srgbClr val="0070C0"/>
                </a:solidFill>
              </a:rPr>
              <a:t>Note: The PowerPoint used to create this video can be accessed on the website you used to access this training.</a:t>
            </a:r>
            <a:endParaRPr lang="en-US" sz="2400" b="1" dirty="0">
              <a:solidFill>
                <a:srgbClr val="0070C0"/>
              </a:solidFill>
            </a:endParaRPr>
          </a:p>
          <a:p>
            <a:endParaRPr lang="en-US" sz="2400" i="1" dirty="0"/>
          </a:p>
          <a:p>
            <a:pPr marL="76200" marR="0" lvl="0" indent="0" algn="l" rtl="0">
              <a:lnSpc>
                <a:spcPct val="100000"/>
              </a:lnSpc>
              <a:spcBef>
                <a:spcPts val="600"/>
              </a:spcBef>
              <a:buClr>
                <a:schemeClr val="accent1"/>
              </a:buClr>
              <a:buSzPct val="79710"/>
              <a:buNone/>
            </a:pPr>
            <a:endParaRPr lang="en-US" sz="2300" b="0" i="0" u="none" strike="noStrike" cap="none" baseline="0" dirty="0">
              <a:solidFill>
                <a:schemeClr val="dk1"/>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a:t>96</a:t>
            </a:r>
          </a:p>
        </p:txBody>
      </p:sp>
    </p:spTree>
    <p:extLst>
      <p:ext uri="{BB962C8B-B14F-4D97-AF65-F5344CB8AC3E}">
        <p14:creationId xmlns:p14="http://schemas.microsoft.com/office/powerpoint/2010/main" val="174740400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19175" y="0"/>
            <a:ext cx="8124825" cy="137159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Training </a:t>
            </a:r>
            <a:r>
              <a:rPr lang="en-US" sz="3600" b="1" dirty="0" smtClean="0">
                <a:solidFill>
                  <a:schemeClr val="accent1"/>
                </a:solidFill>
              </a:rPr>
              <a:t>Oversight </a:t>
            </a:r>
            <a:r>
              <a:rPr lang="en-US" sz="3600" b="1" dirty="0">
                <a:solidFill>
                  <a:schemeClr val="accent1"/>
                </a:solidFill>
              </a:rPr>
              <a:t>Committee</a:t>
            </a:r>
            <a:endParaRPr lang="en-US" sz="3600" b="1" i="0" u="none" strike="noStrike" cap="none" baseline="0" dirty="0">
              <a:solidFill>
                <a:schemeClr val="accent1"/>
              </a:solidFill>
              <a:latin typeface="Arial"/>
              <a:ea typeface="Arial"/>
              <a:cs typeface="Arial"/>
              <a:sym typeface="Arial"/>
            </a:endParaRPr>
          </a:p>
        </p:txBody>
      </p:sp>
      <p:sp>
        <p:nvSpPr>
          <p:cNvPr id="109" name="Shape 109"/>
          <p:cNvSpPr txBox="1">
            <a:spLocks noGrp="1"/>
          </p:cNvSpPr>
          <p:nvPr>
            <p:ph type="body" idx="1"/>
          </p:nvPr>
        </p:nvSpPr>
        <p:spPr>
          <a:xfrm>
            <a:off x="1019175" y="1371599"/>
            <a:ext cx="8124825" cy="5486401"/>
          </a:xfrm>
          <a:prstGeom prst="rect">
            <a:avLst/>
          </a:prstGeom>
          <a:solidFill>
            <a:schemeClr val="lt2"/>
          </a:solidFill>
          <a:ln>
            <a:noFill/>
          </a:ln>
        </p:spPr>
        <p:txBody>
          <a:bodyPr lIns="91425" tIns="45700" rIns="91425" bIns="45700" anchor="t" anchorCtr="0">
            <a:noAutofit/>
          </a:bodyPr>
          <a:lstStyle/>
          <a:p>
            <a:pPr marL="82296" marR="0" lvl="0" indent="-6096" algn="ctr" rtl="0">
              <a:lnSpc>
                <a:spcPct val="100000"/>
              </a:lnSpc>
              <a:spcBef>
                <a:spcPts val="600"/>
              </a:spcBef>
              <a:buClr>
                <a:schemeClr val="accent1"/>
              </a:buClr>
              <a:buSzPct val="25000"/>
              <a:buFont typeface="Arial"/>
              <a:buNone/>
            </a:pPr>
            <a:r>
              <a:rPr lang="en-US" sz="2400" b="1" i="0" u="none" strike="noStrike" cap="none" baseline="0" dirty="0">
                <a:solidFill>
                  <a:srgbClr val="0070C0"/>
                </a:solidFill>
                <a:sym typeface="Arial"/>
              </a:rPr>
              <a:t>Sharon Brennan, University of Kentucky</a:t>
            </a:r>
          </a:p>
          <a:p>
            <a:pPr marL="82296" marR="0" lvl="0" indent="-6096" algn="ctr" rtl="0">
              <a:lnSpc>
                <a:spcPct val="100000"/>
              </a:lnSpc>
              <a:spcBef>
                <a:spcPts val="600"/>
              </a:spcBef>
              <a:buClr>
                <a:schemeClr val="accent1"/>
              </a:buClr>
              <a:buSzPct val="25000"/>
              <a:buFont typeface="Arial"/>
              <a:buNone/>
            </a:pPr>
            <a:r>
              <a:rPr lang="en-US" sz="2400" b="1" i="0" u="none" strike="noStrike" cap="none" baseline="0" dirty="0">
                <a:solidFill>
                  <a:srgbClr val="0070C0"/>
                </a:solidFill>
                <a:sym typeface="Arial"/>
              </a:rPr>
              <a:t>Tim Crook, Asbury University</a:t>
            </a:r>
          </a:p>
          <a:p>
            <a:pPr marL="82296" marR="0" lvl="0" indent="-6096" algn="ctr" rtl="0">
              <a:lnSpc>
                <a:spcPct val="100000"/>
              </a:lnSpc>
              <a:spcBef>
                <a:spcPts val="600"/>
              </a:spcBef>
              <a:buClr>
                <a:schemeClr val="accent1"/>
              </a:buClr>
              <a:buSzPct val="25000"/>
              <a:buFont typeface="Arial"/>
              <a:buNone/>
            </a:pPr>
            <a:r>
              <a:rPr lang="en-US" sz="2400" b="1" dirty="0">
                <a:solidFill>
                  <a:srgbClr val="0070C0"/>
                </a:solidFill>
              </a:rPr>
              <a:t>Brandon </a:t>
            </a:r>
            <a:r>
              <a:rPr lang="en-US" sz="2400" b="1" dirty="0" err="1">
                <a:solidFill>
                  <a:srgbClr val="0070C0"/>
                </a:solidFill>
              </a:rPr>
              <a:t>Harrod</a:t>
            </a:r>
            <a:r>
              <a:rPr lang="en-US" sz="2400" b="1" dirty="0">
                <a:solidFill>
                  <a:srgbClr val="0070C0"/>
                </a:solidFill>
              </a:rPr>
              <a:t>, </a:t>
            </a:r>
            <a:r>
              <a:rPr lang="en-US" sz="2400" b="1" dirty="0" smtClean="0">
                <a:solidFill>
                  <a:srgbClr val="0070C0"/>
                </a:solidFill>
              </a:rPr>
              <a:t>EPSB/KDE</a:t>
            </a:r>
            <a:endParaRPr lang="en-US" sz="2400" b="1" i="0" u="none" strike="noStrike" cap="none" baseline="0" dirty="0">
              <a:solidFill>
                <a:srgbClr val="0070C0"/>
              </a:solidFill>
              <a:sym typeface="Arial"/>
            </a:endParaRPr>
          </a:p>
          <a:p>
            <a:pPr marL="82296" indent="-6096" algn="ctr">
              <a:buSzPct val="25000"/>
              <a:buNone/>
            </a:pPr>
            <a:r>
              <a:rPr lang="en-US" sz="2400" b="1" dirty="0">
                <a:solidFill>
                  <a:srgbClr val="0070C0"/>
                </a:solidFill>
              </a:rPr>
              <a:t>Eve Proffitt, </a:t>
            </a:r>
            <a:r>
              <a:rPr lang="en-US" sz="2400" b="1" dirty="0" smtClean="0">
                <a:solidFill>
                  <a:srgbClr val="0070C0"/>
                </a:solidFill>
              </a:rPr>
              <a:t>EPSB/KDE</a:t>
            </a:r>
            <a:endParaRPr lang="en-US" sz="2400" b="1" dirty="0">
              <a:solidFill>
                <a:srgbClr val="0070C0"/>
              </a:solidFill>
            </a:endParaRPr>
          </a:p>
          <a:p>
            <a:pPr marL="82296" indent="-6096" algn="ctr">
              <a:buSzPct val="25000"/>
              <a:buNone/>
            </a:pPr>
            <a:r>
              <a:rPr lang="en-US" sz="2400" b="1" dirty="0">
                <a:solidFill>
                  <a:srgbClr val="0070C0"/>
                </a:solidFill>
              </a:rPr>
              <a:t>David Riel, Asbury University</a:t>
            </a:r>
          </a:p>
          <a:p>
            <a:pPr marL="82296" indent="-6096" algn="ctr">
              <a:buSzPct val="25000"/>
              <a:buNone/>
            </a:pPr>
            <a:r>
              <a:rPr lang="en-US" sz="2400" b="1" dirty="0">
                <a:solidFill>
                  <a:srgbClr val="0070C0"/>
                </a:solidFill>
              </a:rPr>
              <a:t>Alesa Walker, Murray State University</a:t>
            </a:r>
          </a:p>
          <a:p>
            <a:pPr marL="82296" indent="-6096" algn="ctr">
              <a:buSzPct val="25000"/>
              <a:buNone/>
            </a:pPr>
            <a:endParaRPr lang="en-US" sz="2400" b="1" dirty="0">
              <a:solidFill>
                <a:srgbClr val="0070C0"/>
              </a:solidFill>
            </a:endParaRPr>
          </a:p>
          <a:p>
            <a:pPr marL="82296" indent="-6096" algn="ctr">
              <a:buSzPct val="25000"/>
              <a:buNone/>
            </a:pPr>
            <a:r>
              <a:rPr lang="en-US" sz="2400" b="1" dirty="0">
                <a:solidFill>
                  <a:srgbClr val="0070C0"/>
                </a:solidFill>
              </a:rPr>
              <a:t>Narration provided by:</a:t>
            </a:r>
          </a:p>
          <a:p>
            <a:pPr marL="82296" indent="-6096" algn="ctr">
              <a:buSzPct val="25000"/>
              <a:buNone/>
            </a:pPr>
            <a:r>
              <a:rPr lang="en-US" sz="2400" b="1" dirty="0">
                <a:solidFill>
                  <a:srgbClr val="0070C0"/>
                </a:solidFill>
              </a:rPr>
              <a:t>Angela Miller, Red Oak Elem., Jessamine Co.</a:t>
            </a:r>
          </a:p>
          <a:p>
            <a:pPr marL="82296" indent="-6096" algn="ctr">
              <a:buSzPct val="25000"/>
              <a:buNone/>
            </a:pPr>
            <a:r>
              <a:rPr lang="en-US" sz="2400" b="1" dirty="0">
                <a:solidFill>
                  <a:srgbClr val="0070C0"/>
                </a:solidFill>
              </a:rPr>
              <a:t>Lorenzo </a:t>
            </a:r>
            <a:r>
              <a:rPr lang="en-US" sz="2400" b="1" dirty="0" smtClean="0">
                <a:solidFill>
                  <a:srgbClr val="0070C0"/>
                </a:solidFill>
              </a:rPr>
              <a:t>Villalobos, </a:t>
            </a:r>
            <a:r>
              <a:rPr lang="en-US" sz="2400" b="1" dirty="0">
                <a:solidFill>
                  <a:srgbClr val="0070C0"/>
                </a:solidFill>
              </a:rPr>
              <a:t>Wilmore Elem., Jessamine Co.</a:t>
            </a:r>
            <a:endParaRPr lang="en-US" sz="2400" b="1" i="0" u="none" strike="noStrike" cap="none" baseline="0" dirty="0">
              <a:solidFill>
                <a:srgbClr val="0070C0"/>
              </a:solidFill>
              <a:sym typeface="Arial"/>
            </a:endParaRPr>
          </a:p>
          <a:p>
            <a:pPr marL="82296" marR="0" lvl="0" indent="-6096" algn="ctr" rtl="0">
              <a:lnSpc>
                <a:spcPct val="100000"/>
              </a:lnSpc>
              <a:spcBef>
                <a:spcPts val="600"/>
              </a:spcBef>
              <a:buClr>
                <a:schemeClr val="accent1"/>
              </a:buClr>
              <a:buSzPct val="25000"/>
              <a:buFont typeface="Arial"/>
              <a:buNone/>
            </a:pPr>
            <a:r>
              <a:rPr lang="en-US" sz="2400" b="1" dirty="0" smtClean="0">
                <a:solidFill>
                  <a:srgbClr val="0070C0"/>
                </a:solidFill>
              </a:rPr>
              <a:t>Video provided by: Kaitlin Smith, Asbury University </a:t>
            </a:r>
            <a:endParaRPr lang="en-US" sz="2400" b="1" dirty="0">
              <a:solidFill>
                <a:srgbClr val="0070C0"/>
              </a:solidFill>
            </a:endParaRPr>
          </a:p>
        </p:txBody>
      </p:sp>
      <p:sp>
        <p:nvSpPr>
          <p:cNvPr id="3" name="Slide Number Placeholder 2"/>
          <p:cNvSpPr>
            <a:spLocks noGrp="1"/>
          </p:cNvSpPr>
          <p:nvPr>
            <p:ph type="sldNum" idx="12"/>
          </p:nvPr>
        </p:nvSpPr>
        <p:spPr/>
        <p:txBody>
          <a:bodyPr/>
          <a:lstStyle/>
          <a:p>
            <a:r>
              <a:rPr lang="en-US" dirty="0"/>
              <a:t>2</a:t>
            </a:r>
          </a:p>
        </p:txBody>
      </p:sp>
    </p:spTree>
    <p:extLst>
      <p:ext uri="{BB962C8B-B14F-4D97-AF65-F5344CB8AC3E}">
        <p14:creationId xmlns:p14="http://schemas.microsoft.com/office/powerpoint/2010/main" val="96683115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990600" y="-1"/>
            <a:ext cx="8153400" cy="4808220"/>
          </a:xfrm>
          <a:prstGeom prst="rect">
            <a:avLst/>
          </a:prstGeom>
          <a:solidFill>
            <a:schemeClr val="lt2"/>
          </a:solidFill>
          <a:ln>
            <a:noFill/>
          </a:ln>
        </p:spPr>
        <p:txBody>
          <a:bodyPr lIns="91425" tIns="45700" rIns="91425" bIns="45700" anchor="b" anchorCtr="0">
            <a:noAutofit/>
          </a:bodyPr>
          <a:lstStyle/>
          <a:p>
            <a:pPr marL="0" marR="0" lvl="0" indent="0" algn="ctr" rtl="0">
              <a:spcBef>
                <a:spcPts val="600"/>
              </a:spcBef>
              <a:buClr>
                <a:srgbClr val="0070C0"/>
              </a:buClr>
              <a:buSzPct val="25000"/>
              <a:buFont typeface="Arial"/>
              <a:buNone/>
            </a:pPr>
            <a:r>
              <a:rPr lang="en-US" sz="3250" b="1" dirty="0">
                <a:solidFill>
                  <a:schemeClr val="accent1"/>
                </a:solidFill>
              </a:rPr>
              <a:t>[Insert AMANDA ELLIS VIDEO]</a:t>
            </a:r>
            <a:endParaRPr lang="en-US" sz="3250" b="1" i="0" u="none" strike="noStrike" cap="none" baseline="0" dirty="0">
              <a:solidFill>
                <a:schemeClr val="accent1"/>
              </a:solidFill>
              <a:latin typeface="Arial"/>
              <a:ea typeface="Arial"/>
              <a:cs typeface="Arial"/>
              <a:sym typeface="Arial"/>
            </a:endParaRPr>
          </a:p>
        </p:txBody>
      </p:sp>
      <p:sp>
        <p:nvSpPr>
          <p:cNvPr id="101" name="Shape 101"/>
          <p:cNvSpPr txBox="1"/>
          <p:nvPr/>
        </p:nvSpPr>
        <p:spPr>
          <a:xfrm>
            <a:off x="990601" y="4808219"/>
            <a:ext cx="8153400" cy="2049780"/>
          </a:xfrm>
          <a:prstGeom prst="rect">
            <a:avLst/>
          </a:prstGeom>
          <a:solidFill>
            <a:schemeClr val="lt2"/>
          </a:solidFill>
          <a:ln>
            <a:noFill/>
          </a:ln>
        </p:spPr>
        <p:txBody>
          <a:bodyPr lIns="91425" tIns="45700" rIns="91425" bIns="45700" anchor="b" anchorCtr="0">
            <a:noAutofit/>
          </a:bodyPr>
          <a:lstStyle/>
          <a:p>
            <a:pPr marL="0" marR="0" lvl="0" indent="0" algn="ctr" rtl="0">
              <a:spcBef>
                <a:spcPts val="0"/>
              </a:spcBef>
              <a:buClr>
                <a:srgbClr val="0070C0"/>
              </a:buClr>
              <a:buSzPct val="25000"/>
              <a:buFont typeface="Arial"/>
              <a:buNone/>
            </a:pPr>
            <a:endParaRPr/>
          </a:p>
        </p:txBody>
      </p:sp>
      <p:sp>
        <p:nvSpPr>
          <p:cNvPr id="102" name="Shape 102"/>
          <p:cNvSpPr txBox="1"/>
          <p:nvPr/>
        </p:nvSpPr>
        <p:spPr>
          <a:xfrm>
            <a:off x="3863339" y="4953000"/>
            <a:ext cx="2712720" cy="369332"/>
          </a:xfrm>
          <a:prstGeom prst="rect">
            <a:avLst/>
          </a:prstGeom>
          <a:noFill/>
          <a:ln>
            <a:noFill/>
          </a:ln>
        </p:spPr>
        <p:txBody>
          <a:bodyPr lIns="91425" tIns="45700" rIns="91425" bIns="45700" anchor="t" anchorCtr="0">
            <a:noAutofit/>
          </a:bodyPr>
          <a:lstStyle/>
          <a:p>
            <a:pPr marL="0" marR="0" lvl="0" indent="0" algn="ctr" rtl="0">
              <a:buSzPct val="25000"/>
              <a:buNone/>
            </a:pPr>
            <a:endParaRPr lang="en-US" sz="1800" b="0" i="1" u="none" strike="noStrike" cap="none" baseline="0" dirty="0">
              <a:solidFill>
                <a:schemeClr val="dk1"/>
              </a:solidFill>
              <a:latin typeface="Arial"/>
              <a:ea typeface="Arial"/>
              <a:cs typeface="Arial"/>
              <a:sym typeface="Arial"/>
            </a:endParaRPr>
          </a:p>
        </p:txBody>
      </p:sp>
      <p:sp>
        <p:nvSpPr>
          <p:cNvPr id="4" name="Slide Number Placeholder 3"/>
          <p:cNvSpPr>
            <a:spLocks noGrp="1"/>
          </p:cNvSpPr>
          <p:nvPr>
            <p:ph type="sldNum" idx="12"/>
          </p:nvPr>
        </p:nvSpPr>
        <p:spPr/>
        <p:txBody>
          <a:bodyPr/>
          <a:lstStyle/>
          <a:p>
            <a:r>
              <a:rPr lang="en-US" dirty="0"/>
              <a:t>1</a:t>
            </a:r>
          </a:p>
        </p:txBody>
      </p:sp>
    </p:spTree>
    <p:extLst>
      <p:ext uri="{BB962C8B-B14F-4D97-AF65-F5344CB8AC3E}">
        <p14:creationId xmlns:p14="http://schemas.microsoft.com/office/powerpoint/2010/main" val="262327121"/>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16 KAR 5:040</a:t>
            </a:r>
            <a:br>
              <a:rPr lang="en-US" sz="3600" b="1" dirty="0">
                <a:solidFill>
                  <a:schemeClr val="accent1"/>
                </a:solidFill>
              </a:rPr>
            </a:br>
            <a:r>
              <a:rPr lang="en-US" sz="3600" b="1" dirty="0">
                <a:solidFill>
                  <a:schemeClr val="accent1"/>
                </a:solidFill>
              </a:rPr>
              <a:t>Section 1 (3)</a:t>
            </a:r>
            <a:endParaRPr lang="en-US" sz="3600" b="1" i="0" u="none" strike="noStrike" cap="none" baseline="0" dirty="0">
              <a:solidFill>
                <a:schemeClr val="accent1"/>
              </a:solidFill>
              <a:sym typeface="Arial"/>
            </a:endParaRPr>
          </a:p>
        </p:txBody>
      </p:sp>
      <p:sp>
        <p:nvSpPr>
          <p:cNvPr id="109" name="Shape 109"/>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174626" indent="0">
              <a:buNone/>
            </a:pPr>
            <a:endParaRPr lang="en-US" sz="2400" i="1" dirty="0"/>
          </a:p>
          <a:p>
            <a:pPr marL="174626" indent="0">
              <a:buNone/>
            </a:pPr>
            <a:r>
              <a:rPr lang="en-US" sz="2400" i="1" dirty="0">
                <a:solidFill>
                  <a:srgbClr val="0070C0"/>
                </a:solidFill>
              </a:rPr>
              <a:t>Prior to student teacher placement, a </a:t>
            </a:r>
            <a:r>
              <a:rPr lang="en-US" sz="2400" b="1" i="1" dirty="0">
                <a:solidFill>
                  <a:srgbClr val="0070C0"/>
                </a:solidFill>
              </a:rPr>
              <a:t>cooperating teacher </a:t>
            </a:r>
            <a:r>
              <a:rPr lang="en-US" sz="2400" i="1" dirty="0">
                <a:solidFill>
                  <a:srgbClr val="0070C0"/>
                </a:solidFill>
              </a:rPr>
              <a:t>shall receive training approved by the Education Professional Standards Board and provided at no cost to the cooperating teacher by the educator preparation institution which shall include the following components:</a:t>
            </a:r>
            <a:endParaRPr lang="en-US" sz="2400" dirty="0">
              <a:solidFill>
                <a:srgbClr val="0070C0"/>
              </a:solidFill>
            </a:endParaRPr>
          </a:p>
          <a:p>
            <a:pPr marL="174626" indent="0">
              <a:buNone/>
            </a:pPr>
            <a:r>
              <a:rPr lang="en-US" sz="2400" i="1" dirty="0">
                <a:solidFill>
                  <a:srgbClr val="0070C0"/>
                </a:solidFill>
              </a:rPr>
              <a:t>      (a) Basic responsibilities of a cooperating teacher;</a:t>
            </a:r>
            <a:endParaRPr lang="en-US" sz="2400" dirty="0">
              <a:solidFill>
                <a:srgbClr val="0070C0"/>
              </a:solidFill>
            </a:endParaRPr>
          </a:p>
          <a:p>
            <a:pPr marL="174626" indent="0">
              <a:buNone/>
            </a:pPr>
            <a:r>
              <a:rPr lang="en-US" sz="2400" i="1" dirty="0">
                <a:solidFill>
                  <a:srgbClr val="0070C0"/>
                </a:solidFill>
              </a:rPr>
              <a:t>      (b) Best practice in supporting the student teacher;</a:t>
            </a:r>
            <a:endParaRPr lang="en-US" sz="2400" dirty="0">
              <a:solidFill>
                <a:srgbClr val="0070C0"/>
              </a:solidFill>
            </a:endParaRPr>
          </a:p>
          <a:p>
            <a:pPr marL="174626" indent="0">
              <a:buNone/>
            </a:pPr>
            <a:r>
              <a:rPr lang="en-US" sz="2400" i="1" dirty="0">
                <a:solidFill>
                  <a:srgbClr val="0070C0"/>
                </a:solidFill>
              </a:rPr>
              <a:t>      (c) Effective assessment of the student teacher.</a:t>
            </a:r>
          </a:p>
          <a:p>
            <a:pPr marL="174626" indent="0">
              <a:buNone/>
            </a:pPr>
            <a:endParaRPr lang="en-US" sz="2400" i="1" dirty="0"/>
          </a:p>
          <a:p>
            <a:pPr marL="174626" indent="0">
              <a:buNone/>
            </a:pPr>
            <a:endParaRPr lang="en-US" sz="2400" dirty="0"/>
          </a:p>
        </p:txBody>
      </p:sp>
      <p:sp>
        <p:nvSpPr>
          <p:cNvPr id="3" name="Slide Number Placeholder 2"/>
          <p:cNvSpPr>
            <a:spLocks noGrp="1"/>
          </p:cNvSpPr>
          <p:nvPr>
            <p:ph type="sldNum" idx="12"/>
          </p:nvPr>
        </p:nvSpPr>
        <p:spPr/>
        <p:txBody>
          <a:bodyPr/>
          <a:lstStyle/>
          <a:p>
            <a:r>
              <a:rPr lang="en-US" dirty="0"/>
              <a:t>4</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16 KAR 5:040</a:t>
            </a:r>
            <a:br>
              <a:rPr lang="en-US" sz="3600" b="1" dirty="0">
                <a:solidFill>
                  <a:schemeClr val="accent1"/>
                </a:solidFill>
              </a:rPr>
            </a:br>
            <a:r>
              <a:rPr lang="en-US" sz="3600" b="1" dirty="0">
                <a:solidFill>
                  <a:schemeClr val="accent1"/>
                </a:solidFill>
              </a:rPr>
              <a:t>Section 4 (4)</a:t>
            </a:r>
            <a:endParaRPr lang="en-US" sz="3600" b="1" i="0" u="none" strike="noStrike" cap="none" baseline="0" dirty="0">
              <a:solidFill>
                <a:schemeClr val="accent1"/>
              </a:solidFill>
              <a:sym typeface="Arial"/>
            </a:endParaRPr>
          </a:p>
        </p:txBody>
      </p:sp>
      <p:sp>
        <p:nvSpPr>
          <p:cNvPr id="109" name="Shape 109"/>
          <p:cNvSpPr txBox="1">
            <a:spLocks noGrp="1"/>
          </p:cNvSpPr>
          <p:nvPr>
            <p:ph type="body" idx="1"/>
          </p:nvPr>
        </p:nvSpPr>
        <p:spPr>
          <a:xfrm>
            <a:off x="1019175" y="1361871"/>
            <a:ext cx="8124825" cy="5410200"/>
          </a:xfrm>
          <a:prstGeom prst="rect">
            <a:avLst/>
          </a:prstGeom>
          <a:solidFill>
            <a:schemeClr val="lt2"/>
          </a:solidFill>
          <a:ln>
            <a:noFill/>
          </a:ln>
        </p:spPr>
        <p:txBody>
          <a:bodyPr lIns="91425" tIns="45700" rIns="91425" bIns="45700" anchor="t" anchorCtr="0">
            <a:noAutofit/>
          </a:bodyPr>
          <a:lstStyle/>
          <a:p>
            <a:pPr marL="174626" indent="0">
              <a:buNone/>
            </a:pPr>
            <a:endParaRPr lang="en-US" sz="2400" i="1" dirty="0"/>
          </a:p>
          <a:p>
            <a:pPr marL="174626" indent="0">
              <a:buNone/>
            </a:pPr>
            <a:r>
              <a:rPr lang="en-US" sz="2400" b="1" i="1" dirty="0">
                <a:solidFill>
                  <a:srgbClr val="0070C0"/>
                </a:solidFill>
              </a:rPr>
              <a:t>University supervisors </a:t>
            </a:r>
            <a:r>
              <a:rPr lang="en-US" sz="2400" i="1" dirty="0">
                <a:solidFill>
                  <a:srgbClr val="0070C0"/>
                </a:solidFill>
              </a:rPr>
              <a:t>shall receive training approved by the Education Professional Standards Board and provided at no cost to the university supervisor by the educator preparation institution which shall include the following components:</a:t>
            </a:r>
            <a:endParaRPr lang="en-US" sz="2400" dirty="0">
              <a:solidFill>
                <a:srgbClr val="0070C0"/>
              </a:solidFill>
            </a:endParaRPr>
          </a:p>
          <a:p>
            <a:pPr marL="174626" indent="0">
              <a:buNone/>
            </a:pPr>
            <a:r>
              <a:rPr lang="en-US" sz="2400" i="1" dirty="0">
                <a:solidFill>
                  <a:srgbClr val="0070C0"/>
                </a:solidFill>
              </a:rPr>
              <a:t>      (a) Basic responsibilities of a university supervisor;</a:t>
            </a:r>
            <a:endParaRPr lang="en-US" sz="2400" dirty="0">
              <a:solidFill>
                <a:srgbClr val="0070C0"/>
              </a:solidFill>
            </a:endParaRPr>
          </a:p>
          <a:p>
            <a:pPr marL="174626" indent="0">
              <a:buNone/>
            </a:pPr>
            <a:r>
              <a:rPr lang="en-US" sz="2400" i="1" dirty="0">
                <a:solidFill>
                  <a:srgbClr val="0070C0"/>
                </a:solidFill>
              </a:rPr>
              <a:t>      (b) Best practice in supporting the student teacher;</a:t>
            </a:r>
            <a:endParaRPr lang="en-US" sz="2400" dirty="0">
              <a:solidFill>
                <a:srgbClr val="0070C0"/>
              </a:solidFill>
            </a:endParaRPr>
          </a:p>
          <a:p>
            <a:pPr marL="174626" indent="0">
              <a:buNone/>
            </a:pPr>
            <a:r>
              <a:rPr lang="en-US" sz="2400" i="1" dirty="0">
                <a:solidFill>
                  <a:srgbClr val="0070C0"/>
                </a:solidFill>
              </a:rPr>
              <a:t>      (c) Effective assessment of the student teacher</a:t>
            </a:r>
            <a:r>
              <a:rPr lang="en-US" sz="2400" dirty="0">
                <a:solidFill>
                  <a:srgbClr val="0070C0"/>
                </a:solidFill>
              </a:rPr>
              <a:t>.</a:t>
            </a:r>
          </a:p>
        </p:txBody>
      </p:sp>
      <p:sp>
        <p:nvSpPr>
          <p:cNvPr id="3" name="Slide Number Placeholder 2"/>
          <p:cNvSpPr>
            <a:spLocks noGrp="1"/>
          </p:cNvSpPr>
          <p:nvPr>
            <p:ph type="sldNum" idx="12"/>
          </p:nvPr>
        </p:nvSpPr>
        <p:spPr/>
        <p:txBody>
          <a:bodyPr/>
          <a:lstStyle/>
          <a:p>
            <a:r>
              <a:rPr lang="en-US" dirty="0"/>
              <a:t>5</a:t>
            </a:r>
          </a:p>
        </p:txBody>
      </p:sp>
    </p:spTree>
    <p:extLst>
      <p:ext uri="{BB962C8B-B14F-4D97-AF65-F5344CB8AC3E}">
        <p14:creationId xmlns:p14="http://schemas.microsoft.com/office/powerpoint/2010/main" val="54957742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Training Module Terms with Abbreviations</a:t>
            </a:r>
            <a:r>
              <a:rPr lang="en-US" sz="3600" b="1" u="none" strike="noStrike" cap="none" baseline="0" dirty="0">
                <a:solidFill>
                  <a:schemeClr val="accent1"/>
                </a:solidFill>
                <a:sym typeface="Arial"/>
              </a:rPr>
              <a:t>:</a:t>
            </a:r>
          </a:p>
        </p:txBody>
      </p:sp>
      <p:sp>
        <p:nvSpPr>
          <p:cNvPr id="121" name="Shape 121"/>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693420" lvl="1" indent="-342900">
              <a:buSzPct val="25000"/>
            </a:pPr>
            <a:endParaRPr lang="en-US" sz="2400" b="0" i="0" u="none" strike="noStrike" cap="none" baseline="0" dirty="0">
              <a:solidFill>
                <a:schemeClr val="dk1"/>
              </a:solidFill>
              <a:sym typeface="Arial"/>
            </a:endParaRPr>
          </a:p>
          <a:p>
            <a:pPr marL="693420" lvl="1" indent="-342900">
              <a:buSzPct val="25000"/>
            </a:pPr>
            <a:r>
              <a:rPr lang="en-US" sz="2400" b="0" i="0" u="none" strike="noStrike" cap="none" baseline="0" dirty="0">
                <a:solidFill>
                  <a:srgbClr val="0070C0"/>
                </a:solidFill>
                <a:sym typeface="Arial"/>
              </a:rPr>
              <a:t>Student </a:t>
            </a:r>
            <a:r>
              <a:rPr lang="en-US" sz="2400" dirty="0">
                <a:solidFill>
                  <a:srgbClr val="0070C0"/>
                </a:solidFill>
              </a:rPr>
              <a:t>T</a:t>
            </a:r>
            <a:r>
              <a:rPr lang="en-US" sz="2400" b="0" i="0" u="none" strike="noStrike" cap="none" baseline="0" dirty="0">
                <a:solidFill>
                  <a:srgbClr val="0070C0"/>
                </a:solidFill>
                <a:sym typeface="Arial"/>
              </a:rPr>
              <a:t>eacher (ST)</a:t>
            </a:r>
          </a:p>
          <a:p>
            <a:pPr marL="693420" lvl="1" indent="-342900">
              <a:buSzPct val="25000"/>
            </a:pPr>
            <a:r>
              <a:rPr lang="en-US" sz="2400" b="0" i="0" u="none" strike="noStrike" cap="none" baseline="0" dirty="0">
                <a:solidFill>
                  <a:srgbClr val="0070C0"/>
                </a:solidFill>
                <a:sym typeface="Arial"/>
              </a:rPr>
              <a:t>Cooperating </a:t>
            </a:r>
            <a:r>
              <a:rPr lang="en-US" sz="2400" dirty="0">
                <a:solidFill>
                  <a:srgbClr val="0070C0"/>
                </a:solidFill>
              </a:rPr>
              <a:t>T</a:t>
            </a:r>
            <a:r>
              <a:rPr lang="en-US" sz="2400" b="0" i="0" u="none" strike="noStrike" cap="none" baseline="0" dirty="0">
                <a:solidFill>
                  <a:srgbClr val="0070C0"/>
                </a:solidFill>
                <a:sym typeface="Arial"/>
              </a:rPr>
              <a:t>eacher(CT)</a:t>
            </a:r>
          </a:p>
          <a:p>
            <a:pPr marL="693420" lvl="1" indent="-342900">
              <a:buSzPct val="25000"/>
            </a:pPr>
            <a:r>
              <a:rPr lang="en-US" sz="2400" b="0" i="0" u="none" strike="noStrike" cap="none" baseline="0" dirty="0">
                <a:solidFill>
                  <a:srgbClr val="0070C0"/>
                </a:solidFill>
                <a:sym typeface="Arial"/>
              </a:rPr>
              <a:t>University </a:t>
            </a:r>
            <a:r>
              <a:rPr lang="en-US" sz="2400" dirty="0">
                <a:solidFill>
                  <a:srgbClr val="0070C0"/>
                </a:solidFill>
              </a:rPr>
              <a:t>S</a:t>
            </a:r>
            <a:r>
              <a:rPr lang="en-US" sz="2400" b="0" i="0" u="none" strike="noStrike" cap="none" baseline="0" dirty="0">
                <a:solidFill>
                  <a:srgbClr val="0070C0"/>
                </a:solidFill>
                <a:sym typeface="Arial"/>
              </a:rPr>
              <a:t>upervisor (US)</a:t>
            </a:r>
          </a:p>
          <a:p>
            <a:pPr marL="693420" lvl="1" indent="-342900">
              <a:buSzPct val="25000"/>
            </a:pPr>
            <a:r>
              <a:rPr lang="en-US" sz="2400" b="0" i="0" u="none" strike="noStrike" cap="none" baseline="0" dirty="0">
                <a:solidFill>
                  <a:srgbClr val="0070C0"/>
                </a:solidFill>
                <a:sym typeface="Arial"/>
              </a:rPr>
              <a:t>Kentucky Teacher Performance Standards (KTPS)</a:t>
            </a:r>
          </a:p>
          <a:p>
            <a:pPr marL="693420" lvl="1" indent="-342900">
              <a:buSzPct val="25000"/>
            </a:pPr>
            <a:r>
              <a:rPr lang="en-US" sz="2400" dirty="0">
                <a:solidFill>
                  <a:srgbClr val="0070C0"/>
                </a:solidFill>
              </a:rPr>
              <a:t>Kentucky Academic Standards (KAS)</a:t>
            </a:r>
          </a:p>
          <a:p>
            <a:pPr marL="693420" lvl="1" indent="-342900">
              <a:buSzPct val="25000"/>
            </a:pPr>
            <a:r>
              <a:rPr lang="en-US" sz="2400" b="0" i="0" u="none" strike="noStrike" cap="none" baseline="0" dirty="0">
                <a:solidFill>
                  <a:srgbClr val="0070C0"/>
                </a:solidFill>
                <a:sym typeface="Arial"/>
              </a:rPr>
              <a:t>Professional </a:t>
            </a:r>
            <a:r>
              <a:rPr lang="en-US" sz="2400" dirty="0">
                <a:solidFill>
                  <a:srgbClr val="0070C0"/>
                </a:solidFill>
              </a:rPr>
              <a:t>Learning (PL)</a:t>
            </a:r>
            <a:endParaRPr lang="en-US" sz="2400" b="0" i="0" u="none" strike="noStrike" cap="none" baseline="0" dirty="0">
              <a:solidFill>
                <a:srgbClr val="0070C0"/>
              </a:solidFill>
              <a:sym typeface="Arial"/>
            </a:endParaRPr>
          </a:p>
          <a:p>
            <a:pPr marL="693420" lvl="1" indent="-342900">
              <a:buSzPct val="25000"/>
            </a:pPr>
            <a:r>
              <a:rPr lang="en-US" sz="2400" dirty="0">
                <a:solidFill>
                  <a:srgbClr val="0070C0"/>
                </a:solidFill>
              </a:rPr>
              <a:t>Professional Growth Plan (PGP)</a:t>
            </a:r>
          </a:p>
          <a:p>
            <a:pPr marL="693420" lvl="1" indent="-342900">
              <a:buSzPct val="25000"/>
            </a:pPr>
            <a:r>
              <a:rPr lang="en-US" sz="2400" dirty="0" smtClean="0">
                <a:solidFill>
                  <a:srgbClr val="0070C0"/>
                </a:solidFill>
              </a:rPr>
              <a:t>Educator </a:t>
            </a:r>
            <a:r>
              <a:rPr lang="en-US" sz="2400" dirty="0">
                <a:solidFill>
                  <a:srgbClr val="0070C0"/>
                </a:solidFill>
              </a:rPr>
              <a:t>Preparation Provider (EPP)</a:t>
            </a:r>
          </a:p>
        </p:txBody>
      </p:sp>
      <p:sp>
        <p:nvSpPr>
          <p:cNvPr id="3" name="Slide Number Placeholder 2"/>
          <p:cNvSpPr>
            <a:spLocks noGrp="1"/>
          </p:cNvSpPr>
          <p:nvPr>
            <p:ph type="sldNum" idx="12"/>
          </p:nvPr>
        </p:nvSpPr>
        <p:spPr/>
        <p:txBody>
          <a:bodyPr/>
          <a:lstStyle/>
          <a:p>
            <a:r>
              <a:rPr lang="en-US" dirty="0"/>
              <a:t>7</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dirty="0">
                <a:solidFill>
                  <a:schemeClr val="accent1"/>
                </a:solidFill>
              </a:rPr>
              <a:t>Framework for Growth</a:t>
            </a:r>
            <a:endParaRPr lang="en-US" sz="3600" b="1" u="none" strike="noStrike" cap="none" baseline="0" dirty="0">
              <a:solidFill>
                <a:schemeClr val="accent1"/>
              </a:solidFill>
              <a:sym typeface="Arial"/>
            </a:endParaRPr>
          </a:p>
        </p:txBody>
      </p:sp>
      <p:sp>
        <p:nvSpPr>
          <p:cNvPr id="121" name="Shape 121"/>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76200" indent="0">
              <a:buSzPct val="25000"/>
              <a:buNone/>
            </a:pPr>
            <a:endParaRPr lang="en-US" sz="2400" dirty="0"/>
          </a:p>
          <a:p>
            <a:pPr marL="76200" indent="0">
              <a:buSzPct val="25000"/>
              <a:buNone/>
            </a:pPr>
            <a:endParaRPr lang="en-US" sz="2400" dirty="0"/>
          </a:p>
          <a:p>
            <a:pPr marL="76200" indent="0">
              <a:buSzPct val="25000"/>
              <a:buNone/>
            </a:pPr>
            <a:r>
              <a:rPr lang="en-US" sz="2400" dirty="0">
                <a:solidFill>
                  <a:srgbClr val="0070C0"/>
                </a:solidFill>
              </a:rPr>
              <a:t>The Kentucky Teacher Performance Standards (KTPS) form a framework for supervisors to guide and assess growth.</a:t>
            </a:r>
          </a:p>
          <a:p>
            <a:pPr marL="76200" indent="0" algn="ctr">
              <a:buSzPct val="25000"/>
              <a:buNone/>
            </a:pPr>
            <a:endParaRPr lang="en-US" sz="2400" dirty="0">
              <a:solidFill>
                <a:srgbClr val="0070C0"/>
              </a:solidFill>
            </a:endParaRPr>
          </a:p>
          <a:p>
            <a:pPr marL="76200" indent="0">
              <a:buSzPct val="25000"/>
              <a:buNone/>
            </a:pPr>
            <a:r>
              <a:rPr lang="en-US" sz="2400" dirty="0">
                <a:solidFill>
                  <a:srgbClr val="0070C0"/>
                </a:solidFill>
              </a:rPr>
              <a:t>You can view the KTPS at:</a:t>
            </a:r>
          </a:p>
          <a:p>
            <a:pPr marL="76200" indent="0">
              <a:buSzPct val="25000"/>
              <a:buNone/>
            </a:pPr>
            <a:r>
              <a:rPr lang="en-US" sz="2400" dirty="0">
                <a:solidFill>
                  <a:srgbClr val="1966FF"/>
                </a:solidFill>
                <a:hlinkClick r:id="rId3"/>
              </a:rPr>
              <a:t>http://www.epsb.ky.gov/mod/book/view.php?id=133</a:t>
            </a:r>
            <a:endParaRPr lang="en-US" sz="2400" dirty="0">
              <a:solidFill>
                <a:srgbClr val="1966FF"/>
              </a:solidFill>
            </a:endParaRPr>
          </a:p>
          <a:p>
            <a:pPr marL="419100" indent="-342900">
              <a:buSzPct val="25000"/>
            </a:pPr>
            <a:endParaRPr lang="en-US" sz="2400" dirty="0"/>
          </a:p>
          <a:p>
            <a:pPr marL="419100" indent="-342900">
              <a:buSzPct val="25000"/>
            </a:pPr>
            <a:endParaRPr lang="en-US" sz="2400" dirty="0"/>
          </a:p>
          <a:p>
            <a:pPr marL="419100" indent="-342900">
              <a:buSzPct val="25000"/>
            </a:pPr>
            <a:endParaRPr lang="en-US" sz="2400" dirty="0"/>
          </a:p>
        </p:txBody>
      </p:sp>
      <p:sp>
        <p:nvSpPr>
          <p:cNvPr id="3" name="Slide Number Placeholder 2"/>
          <p:cNvSpPr>
            <a:spLocks noGrp="1"/>
          </p:cNvSpPr>
          <p:nvPr>
            <p:ph type="sldNum" idx="12"/>
          </p:nvPr>
        </p:nvSpPr>
        <p:spPr/>
        <p:txBody>
          <a:bodyPr/>
          <a:lstStyle/>
          <a:p>
            <a:r>
              <a:rPr lang="en-US" dirty="0"/>
              <a:t>7</a:t>
            </a:r>
          </a:p>
        </p:txBody>
      </p:sp>
    </p:spTree>
    <p:extLst>
      <p:ext uri="{BB962C8B-B14F-4D97-AF65-F5344CB8AC3E}">
        <p14:creationId xmlns:p14="http://schemas.microsoft.com/office/powerpoint/2010/main" val="384384511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19175" y="0"/>
            <a:ext cx="8124825" cy="1447800"/>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Clr>
                <a:srgbClr val="0070C0"/>
              </a:buClr>
              <a:buSzPct val="25000"/>
              <a:buFont typeface="Arial"/>
              <a:buNone/>
            </a:pPr>
            <a:r>
              <a:rPr lang="en-US" sz="3600" b="1" i="0" u="none" strike="noStrike" cap="none" baseline="0" dirty="0">
                <a:solidFill>
                  <a:schemeClr val="accent1"/>
                </a:solidFill>
                <a:latin typeface="Arial"/>
                <a:ea typeface="Arial"/>
                <a:cs typeface="Arial"/>
                <a:sym typeface="Arial"/>
              </a:rPr>
              <a:t>Key Elements of </a:t>
            </a:r>
            <a:br>
              <a:rPr lang="en-US" sz="3600" b="1" i="0" u="none" strike="noStrike" cap="none" baseline="0" dirty="0">
                <a:solidFill>
                  <a:schemeClr val="accent1"/>
                </a:solidFill>
                <a:latin typeface="Arial"/>
                <a:ea typeface="Arial"/>
                <a:cs typeface="Arial"/>
                <a:sym typeface="Arial"/>
              </a:rPr>
            </a:br>
            <a:r>
              <a:rPr lang="en-US" sz="3600" b="1" i="0" u="none" strike="noStrike" cap="none" baseline="0" dirty="0">
                <a:solidFill>
                  <a:schemeClr val="accent1"/>
                </a:solidFill>
                <a:latin typeface="Arial"/>
                <a:ea typeface="Arial"/>
                <a:cs typeface="Arial"/>
                <a:sym typeface="Arial"/>
              </a:rPr>
              <a:t>Effective</a:t>
            </a:r>
            <a:r>
              <a:rPr lang="en-US" sz="3600" b="1" i="0" u="none" strike="noStrike" cap="none" dirty="0">
                <a:solidFill>
                  <a:schemeClr val="accent1"/>
                </a:solidFill>
                <a:latin typeface="Arial"/>
                <a:ea typeface="Arial"/>
                <a:cs typeface="Arial"/>
                <a:sym typeface="Arial"/>
              </a:rPr>
              <a:t> Supervision</a:t>
            </a:r>
            <a:endParaRPr lang="en-US" sz="3600" b="1" i="0" u="none" strike="noStrike" cap="none" baseline="0" dirty="0">
              <a:solidFill>
                <a:schemeClr val="accent1"/>
              </a:solidFill>
              <a:latin typeface="Arial"/>
              <a:ea typeface="Arial"/>
              <a:cs typeface="Arial"/>
              <a:sym typeface="Arial"/>
            </a:endParaRPr>
          </a:p>
        </p:txBody>
      </p:sp>
      <p:sp>
        <p:nvSpPr>
          <p:cNvPr id="127" name="Shape 127"/>
          <p:cNvSpPr txBox="1">
            <a:spLocks noGrp="1"/>
          </p:cNvSpPr>
          <p:nvPr>
            <p:ph type="body" idx="1"/>
          </p:nvPr>
        </p:nvSpPr>
        <p:spPr>
          <a:xfrm>
            <a:off x="1019175" y="1447800"/>
            <a:ext cx="8124825" cy="5410200"/>
          </a:xfrm>
          <a:prstGeom prst="rect">
            <a:avLst/>
          </a:prstGeom>
          <a:solidFill>
            <a:schemeClr val="lt2"/>
          </a:solidFill>
          <a:ln>
            <a:noFill/>
          </a:ln>
        </p:spPr>
        <p:txBody>
          <a:bodyPr lIns="91425" tIns="45700" rIns="91425" bIns="45700" anchor="t" anchorCtr="0">
            <a:noAutofit/>
          </a:bodyPr>
          <a:lstStyle/>
          <a:p>
            <a:pPr marL="82296" marR="0" lvl="0" indent="-6096" algn="l" rtl="0">
              <a:lnSpc>
                <a:spcPct val="100000"/>
              </a:lnSpc>
              <a:spcBef>
                <a:spcPts val="600"/>
              </a:spcBef>
              <a:buClr>
                <a:schemeClr val="accent1"/>
              </a:buClr>
              <a:buSzPct val="25000"/>
              <a:buFont typeface="Arial"/>
              <a:buNone/>
            </a:pPr>
            <a:endParaRPr lang="en-US" sz="2800" b="0" i="0" u="none" strike="noStrike" cap="none" baseline="0" dirty="0">
              <a:solidFill>
                <a:schemeClr val="dk1"/>
              </a:solidFill>
              <a:sym typeface="Arial"/>
            </a:endParaRPr>
          </a:p>
          <a:p>
            <a:pPr marL="82296" marR="0" lvl="0" indent="-6096" algn="l" rtl="0">
              <a:lnSpc>
                <a:spcPct val="100000"/>
              </a:lnSpc>
              <a:spcBef>
                <a:spcPts val="600"/>
              </a:spcBef>
              <a:buClr>
                <a:schemeClr val="accent1"/>
              </a:buClr>
              <a:buSzPct val="25000"/>
              <a:buFont typeface="Arial"/>
              <a:buNone/>
            </a:pPr>
            <a:endParaRPr lang="en-US" sz="2800" dirty="0"/>
          </a:p>
          <a:p>
            <a:pPr marL="82296" lvl="0" indent="-6096" algn="ctr">
              <a:buSzPct val="25000"/>
              <a:buNone/>
            </a:pPr>
            <a:r>
              <a:rPr lang="en-US" sz="3600" dirty="0">
                <a:solidFill>
                  <a:srgbClr val="0070C0"/>
                </a:solidFill>
              </a:rPr>
              <a:t>Support ↔ Assessment ↔ Mentoring</a:t>
            </a:r>
            <a:endParaRPr lang="en-US" sz="3600" i="0" u="none" strike="noStrike" cap="none" baseline="0" dirty="0">
              <a:solidFill>
                <a:srgbClr val="0070C0"/>
              </a:solidFill>
              <a:sym typeface="Arial"/>
            </a:endParaRPr>
          </a:p>
        </p:txBody>
      </p:sp>
      <p:sp>
        <p:nvSpPr>
          <p:cNvPr id="3" name="Slide Number Placeholder 2"/>
          <p:cNvSpPr>
            <a:spLocks noGrp="1"/>
          </p:cNvSpPr>
          <p:nvPr>
            <p:ph type="sldNum" idx="12"/>
          </p:nvPr>
        </p:nvSpPr>
        <p:spPr/>
        <p:txBody>
          <a:bodyPr/>
          <a:lstStyle/>
          <a:p>
            <a:r>
              <a:rPr lang="en-US" dirty="0"/>
              <a:t>8</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2">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10984</TotalTime>
  <Words>3507</Words>
  <Application>Microsoft Office PowerPoint</Application>
  <PresentationFormat>On-screen Show (4:3)</PresentationFormat>
  <Paragraphs>402</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Wingdings</vt:lpstr>
      <vt:lpstr/>
      <vt:lpstr>Preparing Cooperating Teachers and University Supervisors to Support and Assess Student Teacher Growth   EPSB approved training to address 16 KAR 5:040</vt:lpstr>
      <vt:lpstr>Primary Training Module  Learning Targets/Objectives</vt:lpstr>
      <vt:lpstr>A Collaborative Project involving representatives from:</vt:lpstr>
      <vt:lpstr>[Insert AMANDA ELLIS VIDEO]</vt:lpstr>
      <vt:lpstr>16 KAR 5:040 Section 1 (3)</vt:lpstr>
      <vt:lpstr>16 KAR 5:040 Section 4 (4)</vt:lpstr>
      <vt:lpstr>Training Module Terms with Abbreviations:</vt:lpstr>
      <vt:lpstr>Framework for Growth</vt:lpstr>
      <vt:lpstr>Key Elements of  Effective Supervision</vt:lpstr>
      <vt:lpstr>Effective Supervision Focus</vt:lpstr>
      <vt:lpstr> Roles and Responsibilities of Triad</vt:lpstr>
      <vt:lpstr> Specific Responsibilities for the CT:</vt:lpstr>
      <vt:lpstr> Specific Responsibilities for the US:</vt:lpstr>
      <vt:lpstr> Specific Responsibilities for the ST:</vt:lpstr>
      <vt:lpstr>Keeping an Eye on Best Practices for Supervision: Components and Resources</vt:lpstr>
      <vt:lpstr>  Promoting Student and Teacher Learning with HLPs and EBPs</vt:lpstr>
      <vt:lpstr>Culturally Responsive Teaching</vt:lpstr>
      <vt:lpstr>Considering CHETL Resources</vt:lpstr>
      <vt:lpstr>Reflecting about Robert Marzano’s Effective Strategies</vt:lpstr>
      <vt:lpstr>Supporting the ST with Best (Evidenced-based) Practices Emphasizes:</vt:lpstr>
      <vt:lpstr>Approaches to Co-Teaching</vt:lpstr>
      <vt:lpstr>Planning Together Includes:</vt:lpstr>
      <vt:lpstr>Implementing together includes:</vt:lpstr>
      <vt:lpstr>Reflecting Together Includes:</vt:lpstr>
      <vt:lpstr>Observing Student Teachers: Some Data Collection Methods</vt:lpstr>
      <vt:lpstr>Co-reflection Strategy Examples:</vt:lpstr>
      <vt:lpstr>Together US and CT Review:</vt:lpstr>
      <vt:lpstr>Assessment of ST</vt:lpstr>
      <vt:lpstr>Clear Communication: The Key to Success</vt:lpstr>
      <vt:lpstr>Completion of evaluation survey REQUIRED</vt:lpstr>
      <vt:lpstr>THANKS!</vt:lpstr>
      <vt:lpstr>Training Oversight 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Cooperating Teachers and College/University Supervisors to Effectively Support and Assess Student Teacher Growth  EPSB Training Requirement  ( per: 16 KAR 5:040)</dc:title>
  <dc:creator>sharon</dc:creator>
  <cp:lastModifiedBy>Proffitt, Eve  (EPSB)</cp:lastModifiedBy>
  <cp:revision>241</cp:revision>
  <cp:lastPrinted>2018-07-30T20:41:15Z</cp:lastPrinted>
  <dcterms:modified xsi:type="dcterms:W3CDTF">2018-08-08T10:32:45Z</dcterms:modified>
</cp:coreProperties>
</file>