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Standards Required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Principal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State</c:v>
                </c:pt>
                <c:pt idx="1">
                  <c:v>NELP</c:v>
                </c:pt>
                <c:pt idx="2">
                  <c:v>PSEL</c:v>
                </c:pt>
                <c:pt idx="3">
                  <c:v>ISLLC</c:v>
                </c:pt>
                <c:pt idx="4">
                  <c:v>NA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2-4F96-984E-E8C31F1E1F40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Superintendent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State</c:v>
                </c:pt>
                <c:pt idx="1">
                  <c:v>NELP</c:v>
                </c:pt>
                <c:pt idx="2">
                  <c:v>PSEL</c:v>
                </c:pt>
                <c:pt idx="3">
                  <c:v>ISLLC</c:v>
                </c:pt>
                <c:pt idx="4">
                  <c:v>NA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52-4F96-984E-E8C31F1E1F40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Instructional Supervisor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State</c:v>
                </c:pt>
                <c:pt idx="1">
                  <c:v>NELP</c:v>
                </c:pt>
                <c:pt idx="2">
                  <c:v>PSEL</c:v>
                </c:pt>
                <c:pt idx="3">
                  <c:v>ISLLC</c:v>
                </c:pt>
                <c:pt idx="4">
                  <c:v>NA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2</c:v>
                </c:pt>
                <c:pt idx="2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52-4F96-984E-E8C31F1E1F40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DPP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State</c:v>
                </c:pt>
                <c:pt idx="1">
                  <c:v>NELP</c:v>
                </c:pt>
                <c:pt idx="2">
                  <c:v>PSEL</c:v>
                </c:pt>
                <c:pt idx="3">
                  <c:v>ISLLC</c:v>
                </c:pt>
                <c:pt idx="4">
                  <c:v>NA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2">
                  <c:v>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52-4F96-984E-E8C31F1E1F40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DOSE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State</c:v>
                </c:pt>
                <c:pt idx="1">
                  <c:v>NELP</c:v>
                </c:pt>
                <c:pt idx="2">
                  <c:v>PSEL</c:v>
                </c:pt>
                <c:pt idx="3">
                  <c:v>ISLLC</c:v>
                </c:pt>
                <c:pt idx="4">
                  <c:v>NA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52-4F96-984E-E8C31F1E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887056"/>
        <c:axId val="344270752"/>
      </c:barChart>
      <c:catAx>
        <c:axId val="13788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270752"/>
        <c:crosses val="autoZero"/>
        <c:auto val="1"/>
        <c:lblAlgn val="ctr"/>
        <c:lblOffset val="100"/>
        <c:noMultiLvlLbl val="0"/>
      </c:catAx>
      <c:valAx>
        <c:axId val="34427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8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Assessment Requirements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'Q2'!$A$3</c:f>
              <c:strCache>
                <c:ptCount val="1"/>
                <c:pt idx="0">
                  <c:v>Principal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'Q2'!$B$2:$I$2</c:f>
              <c:strCache>
                <c:ptCount val="8"/>
                <c:pt idx="0">
                  <c:v>Praxis</c:v>
                </c:pt>
                <c:pt idx="1">
                  <c:v>CAT*</c:v>
                </c:pt>
                <c:pt idx="2">
                  <c:v>PAL</c:v>
                </c:pt>
                <c:pt idx="3">
                  <c:v>SLLA</c:v>
                </c:pt>
                <c:pt idx="4">
                  <c:v>Employer</c:v>
                </c:pt>
                <c:pt idx="5">
                  <c:v>Basic Rdg/Wtg.</c:v>
                </c:pt>
                <c:pt idx="6">
                  <c:v>CORE BLG Adm.</c:v>
                </c:pt>
                <c:pt idx="7">
                  <c:v>NA</c:v>
                </c:pt>
              </c:strCache>
            </c:strRef>
          </c:cat>
          <c:val>
            <c:numRef>
              <c:f>'Q2'!$B$3:$I$3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C-4695-AF5E-CAC11E86C9A1}"/>
            </c:ext>
          </c:extLst>
        </c:ser>
        <c:ser>
          <c:idx val="1"/>
          <c:order val="1"/>
          <c:tx>
            <c:strRef>
              <c:f>'Q2'!$A$4</c:f>
              <c:strCache>
                <c:ptCount val="1"/>
                <c:pt idx="0">
                  <c:v>Superintendent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'Q2'!$B$2:$I$2</c:f>
              <c:strCache>
                <c:ptCount val="8"/>
                <c:pt idx="0">
                  <c:v>Praxis</c:v>
                </c:pt>
                <c:pt idx="1">
                  <c:v>CAT*</c:v>
                </c:pt>
                <c:pt idx="2">
                  <c:v>PAL</c:v>
                </c:pt>
                <c:pt idx="3">
                  <c:v>SLLA</c:v>
                </c:pt>
                <c:pt idx="4">
                  <c:v>Employer</c:v>
                </c:pt>
                <c:pt idx="5">
                  <c:v>Basic Rdg/Wtg.</c:v>
                </c:pt>
                <c:pt idx="6">
                  <c:v>CORE BLG Adm.</c:v>
                </c:pt>
                <c:pt idx="7">
                  <c:v>NA</c:v>
                </c:pt>
              </c:strCache>
            </c:strRef>
          </c:cat>
          <c:val>
            <c:numRef>
              <c:f>'Q2'!$B$4:$I$4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C-4695-AF5E-CAC11E86C9A1}"/>
            </c:ext>
          </c:extLst>
        </c:ser>
        <c:ser>
          <c:idx val="2"/>
          <c:order val="2"/>
          <c:tx>
            <c:strRef>
              <c:f>'Q2'!$A$5</c:f>
              <c:strCache>
                <c:ptCount val="1"/>
                <c:pt idx="0">
                  <c:v>Instructional Supervisor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'Q2'!$B$2:$I$2</c:f>
              <c:strCache>
                <c:ptCount val="8"/>
                <c:pt idx="0">
                  <c:v>Praxis</c:v>
                </c:pt>
                <c:pt idx="1">
                  <c:v>CAT*</c:v>
                </c:pt>
                <c:pt idx="2">
                  <c:v>PAL</c:v>
                </c:pt>
                <c:pt idx="3">
                  <c:v>SLLA</c:v>
                </c:pt>
                <c:pt idx="4">
                  <c:v>Employer</c:v>
                </c:pt>
                <c:pt idx="5">
                  <c:v>Basic Rdg/Wtg.</c:v>
                </c:pt>
                <c:pt idx="6">
                  <c:v>CORE BLG Adm.</c:v>
                </c:pt>
                <c:pt idx="7">
                  <c:v>NA</c:v>
                </c:pt>
              </c:strCache>
            </c:strRef>
          </c:cat>
          <c:val>
            <c:numRef>
              <c:f>'Q2'!$B$5:$I$5</c:f>
              <c:numCache>
                <c:formatCode>General</c:formatCode>
                <c:ptCount val="8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1C-4695-AF5E-CAC11E86C9A1}"/>
            </c:ext>
          </c:extLst>
        </c:ser>
        <c:ser>
          <c:idx val="3"/>
          <c:order val="3"/>
          <c:tx>
            <c:strRef>
              <c:f>'Q2'!$A$6</c:f>
              <c:strCache>
                <c:ptCount val="1"/>
                <c:pt idx="0">
                  <c:v>DPP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'Q2'!$B$2:$I$2</c:f>
              <c:strCache>
                <c:ptCount val="8"/>
                <c:pt idx="0">
                  <c:v>Praxis</c:v>
                </c:pt>
                <c:pt idx="1">
                  <c:v>CAT*</c:v>
                </c:pt>
                <c:pt idx="2">
                  <c:v>PAL</c:v>
                </c:pt>
                <c:pt idx="3">
                  <c:v>SLLA</c:v>
                </c:pt>
                <c:pt idx="4">
                  <c:v>Employer</c:v>
                </c:pt>
                <c:pt idx="5">
                  <c:v>Basic Rdg/Wtg.</c:v>
                </c:pt>
                <c:pt idx="6">
                  <c:v>CORE BLG Adm.</c:v>
                </c:pt>
                <c:pt idx="7">
                  <c:v>NA</c:v>
                </c:pt>
              </c:strCache>
            </c:strRef>
          </c:cat>
          <c:val>
            <c:numRef>
              <c:f>'Q2'!$B$6:$I$6</c:f>
              <c:numCache>
                <c:formatCode>General</c:formatCode>
                <c:ptCount val="8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1C-4695-AF5E-CAC11E86C9A1}"/>
            </c:ext>
          </c:extLst>
        </c:ser>
        <c:ser>
          <c:idx val="4"/>
          <c:order val="4"/>
          <c:tx>
            <c:strRef>
              <c:f>'Q2'!$A$7</c:f>
              <c:strCache>
                <c:ptCount val="1"/>
                <c:pt idx="0">
                  <c:v>DOSE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'Q2'!$B$2:$I$2</c:f>
              <c:strCache>
                <c:ptCount val="8"/>
                <c:pt idx="0">
                  <c:v>Praxis</c:v>
                </c:pt>
                <c:pt idx="1">
                  <c:v>CAT*</c:v>
                </c:pt>
                <c:pt idx="2">
                  <c:v>PAL</c:v>
                </c:pt>
                <c:pt idx="3">
                  <c:v>SLLA</c:v>
                </c:pt>
                <c:pt idx="4">
                  <c:v>Employer</c:v>
                </c:pt>
                <c:pt idx="5">
                  <c:v>Basic Rdg/Wtg.</c:v>
                </c:pt>
                <c:pt idx="6">
                  <c:v>CORE BLG Adm.</c:v>
                </c:pt>
                <c:pt idx="7">
                  <c:v>NA</c:v>
                </c:pt>
              </c:strCache>
            </c:strRef>
          </c:cat>
          <c:val>
            <c:numRef>
              <c:f>'Q2'!$B$7:$I$7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1C-4695-AF5E-CAC11E86C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173168"/>
        <c:axId val="352173496"/>
      </c:barChart>
      <c:catAx>
        <c:axId val="3521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173496"/>
        <c:crosses val="autoZero"/>
        <c:auto val="1"/>
        <c:lblAlgn val="ctr"/>
        <c:lblOffset val="100"/>
        <c:noMultiLvlLbl val="0"/>
      </c:catAx>
      <c:valAx>
        <c:axId val="35217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17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'Q3'!$A$3</c:f>
              <c:strCache>
                <c:ptCount val="1"/>
                <c:pt idx="0">
                  <c:v>Principal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'Q3'!$B$2:$G$2</c:f>
              <c:strCache>
                <c:ptCount val="6"/>
                <c:pt idx="0">
                  <c:v>Practica of Program</c:v>
                </c:pt>
                <c:pt idx="1">
                  <c:v>CAEP</c:v>
                </c:pt>
                <c:pt idx="2">
                  <c:v>250 Hrs.</c:v>
                </c:pt>
                <c:pt idx="3">
                  <c:v>500 Hrs</c:v>
                </c:pt>
                <c:pt idx="4">
                  <c:v>300 Hrs.</c:v>
                </c:pt>
                <c:pt idx="5">
                  <c:v>NA</c:v>
                </c:pt>
              </c:strCache>
            </c:strRef>
          </c:cat>
          <c:val>
            <c:numRef>
              <c:f>'Q3'!$B$3:$G$3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E-47C5-8D64-2987BC48D78D}"/>
            </c:ext>
          </c:extLst>
        </c:ser>
        <c:ser>
          <c:idx val="1"/>
          <c:order val="1"/>
          <c:tx>
            <c:strRef>
              <c:f>'Q3'!$A$4</c:f>
              <c:strCache>
                <c:ptCount val="1"/>
                <c:pt idx="0">
                  <c:v>Superintendent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'Q3'!$B$2:$G$2</c:f>
              <c:strCache>
                <c:ptCount val="6"/>
                <c:pt idx="0">
                  <c:v>Practica of Program</c:v>
                </c:pt>
                <c:pt idx="1">
                  <c:v>CAEP</c:v>
                </c:pt>
                <c:pt idx="2">
                  <c:v>250 Hrs.</c:v>
                </c:pt>
                <c:pt idx="3">
                  <c:v>500 Hrs</c:v>
                </c:pt>
                <c:pt idx="4">
                  <c:v>300 Hrs.</c:v>
                </c:pt>
                <c:pt idx="5">
                  <c:v>NA</c:v>
                </c:pt>
              </c:strCache>
            </c:strRef>
          </c:cat>
          <c:val>
            <c:numRef>
              <c:f>'Q3'!$B$4:$G$4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E-47C5-8D64-2987BC48D78D}"/>
            </c:ext>
          </c:extLst>
        </c:ser>
        <c:ser>
          <c:idx val="2"/>
          <c:order val="2"/>
          <c:tx>
            <c:strRef>
              <c:f>'Q3'!$A$5</c:f>
              <c:strCache>
                <c:ptCount val="1"/>
                <c:pt idx="0">
                  <c:v>Instructional Supervisor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'Q3'!$B$2:$G$2</c:f>
              <c:strCache>
                <c:ptCount val="6"/>
                <c:pt idx="0">
                  <c:v>Practica of Program</c:v>
                </c:pt>
                <c:pt idx="1">
                  <c:v>CAEP</c:v>
                </c:pt>
                <c:pt idx="2">
                  <c:v>250 Hrs.</c:v>
                </c:pt>
                <c:pt idx="3">
                  <c:v>500 Hrs</c:v>
                </c:pt>
                <c:pt idx="4">
                  <c:v>300 Hrs.</c:v>
                </c:pt>
                <c:pt idx="5">
                  <c:v>NA</c:v>
                </c:pt>
              </c:strCache>
            </c:strRef>
          </c:cat>
          <c:val>
            <c:numRef>
              <c:f>'Q3'!$B$5:$G$5</c:f>
              <c:numCache>
                <c:formatCode>General</c:formatCode>
                <c:ptCount val="6"/>
                <c:pt idx="1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BE-47C5-8D64-2987BC48D78D}"/>
            </c:ext>
          </c:extLst>
        </c:ser>
        <c:ser>
          <c:idx val="3"/>
          <c:order val="3"/>
          <c:tx>
            <c:strRef>
              <c:f>'Q3'!$A$6</c:f>
              <c:strCache>
                <c:ptCount val="1"/>
                <c:pt idx="0">
                  <c:v>DPP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'Q3'!$B$2:$G$2</c:f>
              <c:strCache>
                <c:ptCount val="6"/>
                <c:pt idx="0">
                  <c:v>Practica of Program</c:v>
                </c:pt>
                <c:pt idx="1">
                  <c:v>CAEP</c:v>
                </c:pt>
                <c:pt idx="2">
                  <c:v>250 Hrs.</c:v>
                </c:pt>
                <c:pt idx="3">
                  <c:v>500 Hrs</c:v>
                </c:pt>
                <c:pt idx="4">
                  <c:v>300 Hrs.</c:v>
                </c:pt>
                <c:pt idx="5">
                  <c:v>NA</c:v>
                </c:pt>
              </c:strCache>
            </c:strRef>
          </c:cat>
          <c:val>
            <c:numRef>
              <c:f>'Q3'!$B$6:$G$6</c:f>
              <c:numCache>
                <c:formatCode>General</c:formatCode>
                <c:ptCount val="6"/>
                <c:pt idx="1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BE-47C5-8D64-2987BC48D78D}"/>
            </c:ext>
          </c:extLst>
        </c:ser>
        <c:ser>
          <c:idx val="4"/>
          <c:order val="4"/>
          <c:tx>
            <c:strRef>
              <c:f>'Q3'!$A$7</c:f>
              <c:strCache>
                <c:ptCount val="1"/>
                <c:pt idx="0">
                  <c:v>DOSE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'Q3'!$B$2:$G$2</c:f>
              <c:strCache>
                <c:ptCount val="6"/>
                <c:pt idx="0">
                  <c:v>Practica of Program</c:v>
                </c:pt>
                <c:pt idx="1">
                  <c:v>CAEP</c:v>
                </c:pt>
                <c:pt idx="2">
                  <c:v>250 Hrs.</c:v>
                </c:pt>
                <c:pt idx="3">
                  <c:v>500 Hrs</c:v>
                </c:pt>
                <c:pt idx="4">
                  <c:v>300 Hrs.</c:v>
                </c:pt>
                <c:pt idx="5">
                  <c:v>NA</c:v>
                </c:pt>
              </c:strCache>
            </c:strRef>
          </c:cat>
          <c:val>
            <c:numRef>
              <c:f>'Q3'!$B$7:$G$7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BE-47C5-8D64-2987BC48D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5834632"/>
        <c:axId val="445834960"/>
      </c:barChart>
      <c:catAx>
        <c:axId val="445834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834960"/>
        <c:crosses val="autoZero"/>
        <c:auto val="1"/>
        <c:lblAlgn val="ctr"/>
        <c:lblOffset val="100"/>
        <c:noMultiLvlLbl val="0"/>
      </c:catAx>
      <c:valAx>
        <c:axId val="44583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83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Course</a:t>
            </a:r>
            <a:r>
              <a:rPr lang="en-US" baseline="0"/>
              <a:t> Requirements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'Q4'!$A$3</c:f>
              <c:strCache>
                <c:ptCount val="1"/>
                <c:pt idx="0">
                  <c:v>Principal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'Q4'!$B$2:$L$2</c:f>
              <c:strCache>
                <c:ptCount val="11"/>
                <c:pt idx="0">
                  <c:v>BA/Principal Program</c:v>
                </c:pt>
                <c:pt idx="1">
                  <c:v>MA + 18 Hrs</c:v>
                </c:pt>
                <c:pt idx="2">
                  <c:v>36 Hrs Level I/5 for K12</c:v>
                </c:pt>
                <c:pt idx="3">
                  <c:v>None/Cover Stds</c:v>
                </c:pt>
                <c:pt idx="4">
                  <c:v>MA + Specific Coursework</c:v>
                </c:pt>
                <c:pt idx="5">
                  <c:v>60 Hrs in EDAD</c:v>
                </c:pt>
                <c:pt idx="6">
                  <c:v>MA + 30</c:v>
                </c:pt>
                <c:pt idx="7">
                  <c:v>NA</c:v>
                </c:pt>
                <c:pt idx="8">
                  <c:v>Same as Principal</c:v>
                </c:pt>
                <c:pt idx="9">
                  <c:v>MA SPED</c:v>
                </c:pt>
                <c:pt idx="10">
                  <c:v>36 MA</c:v>
                </c:pt>
              </c:strCache>
            </c:strRef>
          </c:cat>
          <c:val>
            <c:numRef>
              <c:f>'Q4'!$B$3:$L$3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1-4407-8A79-B218F4C61C62}"/>
            </c:ext>
          </c:extLst>
        </c:ser>
        <c:ser>
          <c:idx val="1"/>
          <c:order val="1"/>
          <c:tx>
            <c:strRef>
              <c:f>'Q4'!$A$4</c:f>
              <c:strCache>
                <c:ptCount val="1"/>
                <c:pt idx="0">
                  <c:v>Superintendent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'Q4'!$B$2:$L$2</c:f>
              <c:strCache>
                <c:ptCount val="11"/>
                <c:pt idx="0">
                  <c:v>BA/Principal Program</c:v>
                </c:pt>
                <c:pt idx="1">
                  <c:v>MA + 18 Hrs</c:v>
                </c:pt>
                <c:pt idx="2">
                  <c:v>36 Hrs Level I/5 for K12</c:v>
                </c:pt>
                <c:pt idx="3">
                  <c:v>None/Cover Stds</c:v>
                </c:pt>
                <c:pt idx="4">
                  <c:v>MA + Specific Coursework</c:v>
                </c:pt>
                <c:pt idx="5">
                  <c:v>60 Hrs in EDAD</c:v>
                </c:pt>
                <c:pt idx="6">
                  <c:v>MA + 30</c:v>
                </c:pt>
                <c:pt idx="7">
                  <c:v>NA</c:v>
                </c:pt>
                <c:pt idx="8">
                  <c:v>Same as Principal</c:v>
                </c:pt>
                <c:pt idx="9">
                  <c:v>MA SPED</c:v>
                </c:pt>
                <c:pt idx="10">
                  <c:v>36 MA</c:v>
                </c:pt>
              </c:strCache>
            </c:strRef>
          </c:cat>
          <c:val>
            <c:numRef>
              <c:f>'Q4'!$B$4:$L$4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1-4407-8A79-B218F4C61C62}"/>
            </c:ext>
          </c:extLst>
        </c:ser>
        <c:ser>
          <c:idx val="2"/>
          <c:order val="2"/>
          <c:tx>
            <c:strRef>
              <c:f>'Q4'!$A$5</c:f>
              <c:strCache>
                <c:ptCount val="1"/>
                <c:pt idx="0">
                  <c:v>Instructional Supervisor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'Q4'!$B$2:$L$2</c:f>
              <c:strCache>
                <c:ptCount val="11"/>
                <c:pt idx="0">
                  <c:v>BA/Principal Program</c:v>
                </c:pt>
                <c:pt idx="1">
                  <c:v>MA + 18 Hrs</c:v>
                </c:pt>
                <c:pt idx="2">
                  <c:v>36 Hrs Level I/5 for K12</c:v>
                </c:pt>
                <c:pt idx="3">
                  <c:v>None/Cover Stds</c:v>
                </c:pt>
                <c:pt idx="4">
                  <c:v>MA + Specific Coursework</c:v>
                </c:pt>
                <c:pt idx="5">
                  <c:v>60 Hrs in EDAD</c:v>
                </c:pt>
                <c:pt idx="6">
                  <c:v>MA + 30</c:v>
                </c:pt>
                <c:pt idx="7">
                  <c:v>NA</c:v>
                </c:pt>
                <c:pt idx="8">
                  <c:v>Same as Principal</c:v>
                </c:pt>
                <c:pt idx="9">
                  <c:v>MA SPED</c:v>
                </c:pt>
                <c:pt idx="10">
                  <c:v>36 MA</c:v>
                </c:pt>
              </c:strCache>
            </c:strRef>
          </c:cat>
          <c:val>
            <c:numRef>
              <c:f>'Q4'!$B$5:$L$5</c:f>
              <c:numCache>
                <c:formatCode>General</c:formatCode>
                <c:ptCount val="11"/>
                <c:pt idx="4">
                  <c:v>5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61-4407-8A79-B218F4C61C62}"/>
            </c:ext>
          </c:extLst>
        </c:ser>
        <c:ser>
          <c:idx val="3"/>
          <c:order val="3"/>
          <c:tx>
            <c:strRef>
              <c:f>'Q4'!$A$6</c:f>
              <c:strCache>
                <c:ptCount val="1"/>
                <c:pt idx="0">
                  <c:v>DPP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'Q4'!$B$2:$L$2</c:f>
              <c:strCache>
                <c:ptCount val="11"/>
                <c:pt idx="0">
                  <c:v>BA/Principal Program</c:v>
                </c:pt>
                <c:pt idx="1">
                  <c:v>MA + 18 Hrs</c:v>
                </c:pt>
                <c:pt idx="2">
                  <c:v>36 Hrs Level I/5 for K12</c:v>
                </c:pt>
                <c:pt idx="3">
                  <c:v>None/Cover Stds</c:v>
                </c:pt>
                <c:pt idx="4">
                  <c:v>MA + Specific Coursework</c:v>
                </c:pt>
                <c:pt idx="5">
                  <c:v>60 Hrs in EDAD</c:v>
                </c:pt>
                <c:pt idx="6">
                  <c:v>MA + 30</c:v>
                </c:pt>
                <c:pt idx="7">
                  <c:v>NA</c:v>
                </c:pt>
                <c:pt idx="8">
                  <c:v>Same as Principal</c:v>
                </c:pt>
                <c:pt idx="9">
                  <c:v>MA SPED</c:v>
                </c:pt>
                <c:pt idx="10">
                  <c:v>36 MA</c:v>
                </c:pt>
              </c:strCache>
            </c:strRef>
          </c:cat>
          <c:val>
            <c:numRef>
              <c:f>'Q4'!$B$6:$L$6</c:f>
              <c:numCache>
                <c:formatCode>General</c:formatCode>
                <c:ptCount val="11"/>
                <c:pt idx="7">
                  <c:v>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61-4407-8A79-B218F4C61C62}"/>
            </c:ext>
          </c:extLst>
        </c:ser>
        <c:ser>
          <c:idx val="4"/>
          <c:order val="4"/>
          <c:tx>
            <c:strRef>
              <c:f>'Q4'!$A$7</c:f>
              <c:strCache>
                <c:ptCount val="1"/>
                <c:pt idx="0">
                  <c:v>DOSE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'Q4'!$B$2:$L$2</c:f>
              <c:strCache>
                <c:ptCount val="11"/>
                <c:pt idx="0">
                  <c:v>BA/Principal Program</c:v>
                </c:pt>
                <c:pt idx="1">
                  <c:v>MA + 18 Hrs</c:v>
                </c:pt>
                <c:pt idx="2">
                  <c:v>36 Hrs Level I/5 for K12</c:v>
                </c:pt>
                <c:pt idx="3">
                  <c:v>None/Cover Stds</c:v>
                </c:pt>
                <c:pt idx="4">
                  <c:v>MA + Specific Coursework</c:v>
                </c:pt>
                <c:pt idx="5">
                  <c:v>60 Hrs in EDAD</c:v>
                </c:pt>
                <c:pt idx="6">
                  <c:v>MA + 30</c:v>
                </c:pt>
                <c:pt idx="7">
                  <c:v>NA</c:v>
                </c:pt>
                <c:pt idx="8">
                  <c:v>Same as Principal</c:v>
                </c:pt>
                <c:pt idx="9">
                  <c:v>MA SPED</c:v>
                </c:pt>
                <c:pt idx="10">
                  <c:v>36 MA</c:v>
                </c:pt>
              </c:strCache>
            </c:strRef>
          </c:cat>
          <c:val>
            <c:numRef>
              <c:f>'Q4'!$B$7:$L$7</c:f>
              <c:numCache>
                <c:formatCode>General</c:formatCode>
                <c:ptCount val="11"/>
                <c:pt idx="4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61-4407-8A79-B218F4C61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5583000"/>
        <c:axId val="349268272"/>
      </c:barChart>
      <c:catAx>
        <c:axId val="445583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68272"/>
        <c:crosses val="autoZero"/>
        <c:auto val="1"/>
        <c:lblAlgn val="ctr"/>
        <c:lblOffset val="100"/>
        <c:noMultiLvlLbl val="0"/>
      </c:catAx>
      <c:valAx>
        <c:axId val="34926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583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'Q5'!$A$3</c:f>
              <c:strCache>
                <c:ptCount val="1"/>
                <c:pt idx="0">
                  <c:v>Principal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'Q5'!$B$2:$G$2</c:f>
              <c:strCache>
                <c:ptCount val="6"/>
                <c:pt idx="0">
                  <c:v>90 Contact Hrs </c:v>
                </c:pt>
                <c:pt idx="1">
                  <c:v>10 Months Success in Position</c:v>
                </c:pt>
                <c:pt idx="2">
                  <c:v>Yr Experience </c:v>
                </c:pt>
                <c:pt idx="3">
                  <c:v>150 PD Hrs</c:v>
                </c:pt>
                <c:pt idx="4">
                  <c:v>NA</c:v>
                </c:pt>
                <c:pt idx="5">
                  <c:v>PD 30 hrs Level 1 45 Level II</c:v>
                </c:pt>
              </c:strCache>
            </c:strRef>
          </c:cat>
          <c:val>
            <c:numRef>
              <c:f>'Q5'!$B$3:$G$3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5-454E-90EE-9477E711D22B}"/>
            </c:ext>
          </c:extLst>
        </c:ser>
        <c:ser>
          <c:idx val="1"/>
          <c:order val="1"/>
          <c:tx>
            <c:strRef>
              <c:f>'Q5'!$A$4</c:f>
              <c:strCache>
                <c:ptCount val="1"/>
                <c:pt idx="0">
                  <c:v>Superintendent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'Q5'!$B$2:$G$2</c:f>
              <c:strCache>
                <c:ptCount val="6"/>
                <c:pt idx="0">
                  <c:v>90 Contact Hrs </c:v>
                </c:pt>
                <c:pt idx="1">
                  <c:v>10 Months Success in Position</c:v>
                </c:pt>
                <c:pt idx="2">
                  <c:v>Yr Experience </c:v>
                </c:pt>
                <c:pt idx="3">
                  <c:v>150 PD Hrs</c:v>
                </c:pt>
                <c:pt idx="4">
                  <c:v>NA</c:v>
                </c:pt>
                <c:pt idx="5">
                  <c:v>PD 30 hrs Level 1 45 Level II</c:v>
                </c:pt>
              </c:strCache>
            </c:strRef>
          </c:cat>
          <c:val>
            <c:numRef>
              <c:f>'Q5'!$B$4:$G$4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15-454E-90EE-9477E711D22B}"/>
            </c:ext>
          </c:extLst>
        </c:ser>
        <c:ser>
          <c:idx val="2"/>
          <c:order val="2"/>
          <c:tx>
            <c:strRef>
              <c:f>'Q5'!$A$5</c:f>
              <c:strCache>
                <c:ptCount val="1"/>
                <c:pt idx="0">
                  <c:v>Instructional Supervisor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'Q5'!$B$2:$G$2</c:f>
              <c:strCache>
                <c:ptCount val="6"/>
                <c:pt idx="0">
                  <c:v>90 Contact Hrs </c:v>
                </c:pt>
                <c:pt idx="1">
                  <c:v>10 Months Success in Position</c:v>
                </c:pt>
                <c:pt idx="2">
                  <c:v>Yr Experience </c:v>
                </c:pt>
                <c:pt idx="3">
                  <c:v>150 PD Hrs</c:v>
                </c:pt>
                <c:pt idx="4">
                  <c:v>NA</c:v>
                </c:pt>
                <c:pt idx="5">
                  <c:v>PD 30 hrs Level 1 45 Level II</c:v>
                </c:pt>
              </c:strCache>
            </c:strRef>
          </c:cat>
          <c:val>
            <c:numRef>
              <c:f>'Q5'!$B$5:$G$5</c:f>
              <c:numCache>
                <c:formatCode>General</c:formatCode>
                <c:ptCount val="6"/>
                <c:pt idx="1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15-454E-90EE-9477E711D22B}"/>
            </c:ext>
          </c:extLst>
        </c:ser>
        <c:ser>
          <c:idx val="3"/>
          <c:order val="3"/>
          <c:tx>
            <c:strRef>
              <c:f>'Q5'!$A$6</c:f>
              <c:strCache>
                <c:ptCount val="1"/>
                <c:pt idx="0">
                  <c:v>DPP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'Q5'!$B$2:$G$2</c:f>
              <c:strCache>
                <c:ptCount val="6"/>
                <c:pt idx="0">
                  <c:v>90 Contact Hrs </c:v>
                </c:pt>
                <c:pt idx="1">
                  <c:v>10 Months Success in Position</c:v>
                </c:pt>
                <c:pt idx="2">
                  <c:v>Yr Experience </c:v>
                </c:pt>
                <c:pt idx="3">
                  <c:v>150 PD Hrs</c:v>
                </c:pt>
                <c:pt idx="4">
                  <c:v>NA</c:v>
                </c:pt>
                <c:pt idx="5">
                  <c:v>PD 30 hrs Level 1 45 Level II</c:v>
                </c:pt>
              </c:strCache>
            </c:strRef>
          </c:cat>
          <c:val>
            <c:numRef>
              <c:f>'Q5'!$B$6:$G$6</c:f>
              <c:numCache>
                <c:formatCode>General</c:formatCode>
                <c:ptCount val="6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15-454E-90EE-9477E711D22B}"/>
            </c:ext>
          </c:extLst>
        </c:ser>
        <c:ser>
          <c:idx val="4"/>
          <c:order val="4"/>
          <c:tx>
            <c:strRef>
              <c:f>'Q5'!$A$7</c:f>
              <c:strCache>
                <c:ptCount val="1"/>
                <c:pt idx="0">
                  <c:v>DOSE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'Q5'!$B$2:$G$2</c:f>
              <c:strCache>
                <c:ptCount val="6"/>
                <c:pt idx="0">
                  <c:v>90 Contact Hrs </c:v>
                </c:pt>
                <c:pt idx="1">
                  <c:v>10 Months Success in Position</c:v>
                </c:pt>
                <c:pt idx="2">
                  <c:v>Yr Experience </c:v>
                </c:pt>
                <c:pt idx="3">
                  <c:v>150 PD Hrs</c:v>
                </c:pt>
                <c:pt idx="4">
                  <c:v>NA</c:v>
                </c:pt>
                <c:pt idx="5">
                  <c:v>PD 30 hrs Level 1 45 Level II</c:v>
                </c:pt>
              </c:strCache>
            </c:strRef>
          </c:cat>
          <c:val>
            <c:numRef>
              <c:f>'Q5'!$B$7:$G$7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15-454E-90EE-9477E711D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6948336"/>
        <c:axId val="446949648"/>
      </c:barChart>
      <c:catAx>
        <c:axId val="446948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949648"/>
        <c:crosses val="autoZero"/>
        <c:auto val="1"/>
        <c:lblAlgn val="ctr"/>
        <c:lblOffset val="100"/>
        <c:noMultiLvlLbl val="0"/>
      </c:catAx>
      <c:valAx>
        <c:axId val="44694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94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B1D2A2D-B4D8-4B2F-8D63-6099DE88121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E77AE95-DF93-436E-B677-08212B91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12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04DD-062B-46B5-A4E9-AB1566255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Educational Leadership </a:t>
            </a:r>
            <a:r>
              <a:rPr lang="en-US" dirty="0" smtClean="0"/>
              <a:t>Requirements--DRAFT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AD52E-3CA0-4699-810D-90AA5AA8A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Survey from Other States Conducted by NASDTEC for EPSB</a:t>
            </a:r>
          </a:p>
        </p:txBody>
      </p:sp>
    </p:spTree>
    <p:extLst>
      <p:ext uri="{BB962C8B-B14F-4D97-AF65-F5344CB8AC3E}">
        <p14:creationId xmlns:p14="http://schemas.microsoft.com/office/powerpoint/2010/main" val="237590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B9BC-CF4B-44BD-9D17-1CEB4CC4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Standards are Required?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005A1E-B989-4F46-A00A-D2775FA791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632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8073-C453-4E2A-B04C-B7708307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A1C39B-3E6C-4F5F-9A5E-20971C934F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051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33F21-EA4F-4F3B-870E-0F56CF32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Internship or Clinical Hours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8D67B2-96F5-4685-AB8E-CF2259551C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44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5AA3-F8DE-4AE7-BDDE-F6EFC234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229163" cy="900456"/>
          </a:xfrm>
        </p:spPr>
        <p:txBody>
          <a:bodyPr/>
          <a:lstStyle/>
          <a:p>
            <a:r>
              <a:rPr lang="en-US" dirty="0"/>
              <a:t>Coursework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CF1894-DAA1-44A6-AB06-CB780D54B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21188"/>
              </p:ext>
            </p:extLst>
          </p:nvPr>
        </p:nvGraphicFramePr>
        <p:xfrm>
          <a:off x="1295400" y="1882589"/>
          <a:ext cx="9601200" cy="399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399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982D-0703-48D6-9381-45386253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74950"/>
          </a:xfrm>
        </p:spPr>
        <p:txBody>
          <a:bodyPr/>
          <a:lstStyle/>
          <a:p>
            <a:r>
              <a:rPr lang="en-US" dirty="0"/>
              <a:t>Renewal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8BBB71-D6F7-469A-AECC-84286ED41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275040"/>
              </p:ext>
            </p:extLst>
          </p:nvPr>
        </p:nvGraphicFramePr>
        <p:xfrm>
          <a:off x="1295400" y="1954307"/>
          <a:ext cx="9601200" cy="392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302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38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Educational Leadership Requirements--DRAFT</vt:lpstr>
      <vt:lpstr>What Standards are Required?</vt:lpstr>
      <vt:lpstr>Assessment Requirements</vt:lpstr>
      <vt:lpstr>Internship or Clinical Hours Requirements</vt:lpstr>
      <vt:lpstr>Coursework Requirements</vt:lpstr>
      <vt:lpstr>Renewal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Leadership Requirements</dc:title>
  <dc:creator>mepr222</dc:creator>
  <cp:lastModifiedBy>Proffitt, Eve  (EPSB)</cp:lastModifiedBy>
  <cp:revision>5</cp:revision>
  <cp:lastPrinted>2018-03-02T12:01:30Z</cp:lastPrinted>
  <dcterms:created xsi:type="dcterms:W3CDTF">2018-03-02T01:03:51Z</dcterms:created>
  <dcterms:modified xsi:type="dcterms:W3CDTF">2018-03-02T12:05:11Z</dcterms:modified>
</cp:coreProperties>
</file>