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56" r:id="rId3"/>
    <p:sldId id="287" r:id="rId4"/>
    <p:sldId id="279" r:id="rId5"/>
    <p:sldId id="257" r:id="rId6"/>
    <p:sldId id="258" r:id="rId7"/>
    <p:sldId id="276" r:id="rId8"/>
    <p:sldId id="282" r:id="rId9"/>
    <p:sldId id="283" r:id="rId10"/>
    <p:sldId id="285" r:id="rId11"/>
    <p:sldId id="286" r:id="rId12"/>
    <p:sldId id="277" r:id="rId13"/>
    <p:sldId id="284" r:id="rId14"/>
    <p:sldId id="260" r:id="rId15"/>
    <p:sldId id="261" r:id="rId16"/>
    <p:sldId id="262" r:id="rId17"/>
    <p:sldId id="280" r:id="rId18"/>
    <p:sldId id="263" r:id="rId19"/>
    <p:sldId id="264" r:id="rId20"/>
    <p:sldId id="265" r:id="rId21"/>
    <p:sldId id="266" r:id="rId22"/>
    <p:sldId id="267" r:id="rId23"/>
    <p:sldId id="268" r:id="rId24"/>
    <p:sldId id="269" r:id="rId25"/>
    <p:sldId id="270" r:id="rId26"/>
    <p:sldId id="27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47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A7DCF5-3EE8-492D-B94E-7B9BB463D81C}"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2AABA-6FA2-438B-8CC8-B2D1D319BD1A}" type="slidenum">
              <a:rPr lang="en-US" smtClean="0"/>
              <a:t>‹#›</a:t>
            </a:fld>
            <a:endParaRPr lang="en-US"/>
          </a:p>
        </p:txBody>
      </p:sp>
    </p:spTree>
    <p:extLst>
      <p:ext uri="{BB962C8B-B14F-4D97-AF65-F5344CB8AC3E}">
        <p14:creationId xmlns:p14="http://schemas.microsoft.com/office/powerpoint/2010/main" val="593830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A7DCF5-3EE8-492D-B94E-7B9BB463D81C}"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2AABA-6FA2-438B-8CC8-B2D1D319BD1A}" type="slidenum">
              <a:rPr lang="en-US" smtClean="0"/>
              <a:t>‹#›</a:t>
            </a:fld>
            <a:endParaRPr lang="en-US"/>
          </a:p>
        </p:txBody>
      </p:sp>
    </p:spTree>
    <p:extLst>
      <p:ext uri="{BB962C8B-B14F-4D97-AF65-F5344CB8AC3E}">
        <p14:creationId xmlns:p14="http://schemas.microsoft.com/office/powerpoint/2010/main" val="3478498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A7DCF5-3EE8-492D-B94E-7B9BB463D81C}"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2AABA-6FA2-438B-8CC8-B2D1D319BD1A}" type="slidenum">
              <a:rPr lang="en-US" smtClean="0"/>
              <a:t>‹#›</a:t>
            </a:fld>
            <a:endParaRPr lang="en-US"/>
          </a:p>
        </p:txBody>
      </p:sp>
    </p:spTree>
    <p:extLst>
      <p:ext uri="{BB962C8B-B14F-4D97-AF65-F5344CB8AC3E}">
        <p14:creationId xmlns:p14="http://schemas.microsoft.com/office/powerpoint/2010/main" val="2947176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A7DCF5-3EE8-492D-B94E-7B9BB463D81C}"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2AABA-6FA2-438B-8CC8-B2D1D319BD1A}" type="slidenum">
              <a:rPr lang="en-US" smtClean="0"/>
              <a:t>‹#›</a:t>
            </a:fld>
            <a:endParaRPr lang="en-US"/>
          </a:p>
        </p:txBody>
      </p:sp>
    </p:spTree>
    <p:extLst>
      <p:ext uri="{BB962C8B-B14F-4D97-AF65-F5344CB8AC3E}">
        <p14:creationId xmlns:p14="http://schemas.microsoft.com/office/powerpoint/2010/main" val="1075779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A7DCF5-3EE8-492D-B94E-7B9BB463D81C}"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2AABA-6FA2-438B-8CC8-B2D1D319BD1A}" type="slidenum">
              <a:rPr lang="en-US" smtClean="0"/>
              <a:t>‹#›</a:t>
            </a:fld>
            <a:endParaRPr lang="en-US"/>
          </a:p>
        </p:txBody>
      </p:sp>
    </p:spTree>
    <p:extLst>
      <p:ext uri="{BB962C8B-B14F-4D97-AF65-F5344CB8AC3E}">
        <p14:creationId xmlns:p14="http://schemas.microsoft.com/office/powerpoint/2010/main" val="594499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A7DCF5-3EE8-492D-B94E-7B9BB463D81C}"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42AABA-6FA2-438B-8CC8-B2D1D319BD1A}" type="slidenum">
              <a:rPr lang="en-US" smtClean="0"/>
              <a:t>‹#›</a:t>
            </a:fld>
            <a:endParaRPr lang="en-US"/>
          </a:p>
        </p:txBody>
      </p:sp>
    </p:spTree>
    <p:extLst>
      <p:ext uri="{BB962C8B-B14F-4D97-AF65-F5344CB8AC3E}">
        <p14:creationId xmlns:p14="http://schemas.microsoft.com/office/powerpoint/2010/main" val="1031068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A7DCF5-3EE8-492D-B94E-7B9BB463D81C}" type="datetimeFigureOut">
              <a:rPr lang="en-US" smtClean="0"/>
              <a:t>5/21/2018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42AABA-6FA2-438B-8CC8-B2D1D319BD1A}" type="slidenum">
              <a:rPr lang="en-US" smtClean="0"/>
              <a:t>‹#›</a:t>
            </a:fld>
            <a:endParaRPr lang="en-US"/>
          </a:p>
        </p:txBody>
      </p:sp>
    </p:spTree>
    <p:extLst>
      <p:ext uri="{BB962C8B-B14F-4D97-AF65-F5344CB8AC3E}">
        <p14:creationId xmlns:p14="http://schemas.microsoft.com/office/powerpoint/2010/main" val="135302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A7DCF5-3EE8-492D-B94E-7B9BB463D81C}" type="datetimeFigureOut">
              <a:rPr lang="en-US" smtClean="0"/>
              <a:t>5/21/2018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42AABA-6FA2-438B-8CC8-B2D1D319BD1A}" type="slidenum">
              <a:rPr lang="en-US" smtClean="0"/>
              <a:t>‹#›</a:t>
            </a:fld>
            <a:endParaRPr lang="en-US"/>
          </a:p>
        </p:txBody>
      </p:sp>
    </p:spTree>
    <p:extLst>
      <p:ext uri="{BB962C8B-B14F-4D97-AF65-F5344CB8AC3E}">
        <p14:creationId xmlns:p14="http://schemas.microsoft.com/office/powerpoint/2010/main" val="3622074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A7DCF5-3EE8-492D-B94E-7B9BB463D81C}" type="datetimeFigureOut">
              <a:rPr lang="en-US" smtClean="0"/>
              <a:t>5/21/2018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42AABA-6FA2-438B-8CC8-B2D1D319BD1A}" type="slidenum">
              <a:rPr lang="en-US" smtClean="0"/>
              <a:t>‹#›</a:t>
            </a:fld>
            <a:endParaRPr lang="en-US"/>
          </a:p>
        </p:txBody>
      </p:sp>
    </p:spTree>
    <p:extLst>
      <p:ext uri="{BB962C8B-B14F-4D97-AF65-F5344CB8AC3E}">
        <p14:creationId xmlns:p14="http://schemas.microsoft.com/office/powerpoint/2010/main" val="3332751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A7DCF5-3EE8-492D-B94E-7B9BB463D81C}"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42AABA-6FA2-438B-8CC8-B2D1D319BD1A}" type="slidenum">
              <a:rPr lang="en-US" smtClean="0"/>
              <a:t>‹#›</a:t>
            </a:fld>
            <a:endParaRPr lang="en-US"/>
          </a:p>
        </p:txBody>
      </p:sp>
    </p:spTree>
    <p:extLst>
      <p:ext uri="{BB962C8B-B14F-4D97-AF65-F5344CB8AC3E}">
        <p14:creationId xmlns:p14="http://schemas.microsoft.com/office/powerpoint/2010/main" val="888612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A7DCF5-3EE8-492D-B94E-7B9BB463D81C}"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42AABA-6FA2-438B-8CC8-B2D1D319BD1A}" type="slidenum">
              <a:rPr lang="en-US" smtClean="0"/>
              <a:t>‹#›</a:t>
            </a:fld>
            <a:endParaRPr lang="en-US"/>
          </a:p>
        </p:txBody>
      </p:sp>
    </p:spTree>
    <p:extLst>
      <p:ext uri="{BB962C8B-B14F-4D97-AF65-F5344CB8AC3E}">
        <p14:creationId xmlns:p14="http://schemas.microsoft.com/office/powerpoint/2010/main" val="2759795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A7DCF5-3EE8-492D-B94E-7B9BB463D81C}" type="datetimeFigureOut">
              <a:rPr lang="en-US" smtClean="0"/>
              <a:t>5/21/2018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42AABA-6FA2-438B-8CC8-B2D1D319BD1A}" type="slidenum">
              <a:rPr lang="en-US" smtClean="0"/>
              <a:t>‹#›</a:t>
            </a:fld>
            <a:endParaRPr lang="en-US"/>
          </a:p>
        </p:txBody>
      </p:sp>
    </p:spTree>
    <p:extLst>
      <p:ext uri="{BB962C8B-B14F-4D97-AF65-F5344CB8AC3E}">
        <p14:creationId xmlns:p14="http://schemas.microsoft.com/office/powerpoint/2010/main" val="367574422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epsb.ky.gov/"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1"/>
            <a:ext cx="8229600" cy="3657600"/>
          </a:xfrm>
        </p:spPr>
        <p:txBody>
          <a:bodyPr>
            <a:normAutofit/>
          </a:bodyPr>
          <a:lstStyle/>
          <a:p>
            <a:r>
              <a:rPr lang="en-US" sz="7200" b="1" dirty="0" smtClean="0">
                <a:solidFill>
                  <a:srgbClr val="00B050"/>
                </a:solidFill>
              </a:rPr>
              <a:t>KFETS</a:t>
            </a:r>
            <a:r>
              <a:rPr lang="en-US" sz="3200" b="1" dirty="0" smtClean="0">
                <a:solidFill>
                  <a:srgbClr val="00B050"/>
                </a:solidFill>
              </a:rPr>
              <a:t/>
            </a:r>
            <a:br>
              <a:rPr lang="en-US" sz="3200" b="1" dirty="0" smtClean="0">
                <a:solidFill>
                  <a:srgbClr val="00B050"/>
                </a:solidFill>
              </a:rPr>
            </a:br>
            <a:r>
              <a:rPr lang="en-US" sz="3200" b="1" dirty="0" smtClean="0">
                <a:solidFill>
                  <a:srgbClr val="00B050"/>
                </a:solidFill>
              </a:rPr>
              <a:t>Kentucky Field Experience Tracking System</a:t>
            </a:r>
            <a:endParaRPr lang="en-US" sz="3200" dirty="0"/>
          </a:p>
        </p:txBody>
      </p:sp>
      <p:sp>
        <p:nvSpPr>
          <p:cNvPr id="3" name="Content Placeholder 2"/>
          <p:cNvSpPr>
            <a:spLocks noGrp="1"/>
          </p:cNvSpPr>
          <p:nvPr>
            <p:ph idx="1"/>
          </p:nvPr>
        </p:nvSpPr>
        <p:spPr>
          <a:xfrm>
            <a:off x="457200" y="3200401"/>
            <a:ext cx="8229600" cy="914400"/>
          </a:xfrm>
        </p:spPr>
        <p:txBody>
          <a:bodyPr/>
          <a:lstStyle/>
          <a:p>
            <a:pPr marL="0" indent="0" algn="ctr">
              <a:buNone/>
            </a:pPr>
            <a:r>
              <a:rPr lang="en-US" b="1" dirty="0" smtClean="0"/>
              <a:t>Institution</a:t>
            </a:r>
            <a:endParaRPr lang="en-US" b="1" dirty="0"/>
          </a:p>
        </p:txBody>
      </p:sp>
    </p:spTree>
    <p:extLst>
      <p:ext uri="{BB962C8B-B14F-4D97-AF65-F5344CB8AC3E}">
        <p14:creationId xmlns:p14="http://schemas.microsoft.com/office/powerpoint/2010/main" val="3384355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4800600"/>
            <a:ext cx="8229600" cy="1325563"/>
          </a:xfrm>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152400"/>
            <a:ext cx="8915400" cy="291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3657600"/>
            <a:ext cx="8915400" cy="310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0226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237" y="838200"/>
            <a:ext cx="8229600" cy="1143000"/>
          </a:xfrm>
        </p:spPr>
        <p:txBody>
          <a:bodyPr>
            <a:normAutofit/>
          </a:bodyPr>
          <a:lstStyle/>
          <a:p>
            <a:r>
              <a:rPr lang="en-US" sz="1600" dirty="0" smtClean="0"/>
              <a:t>Click “OK” to go back to the Batch </a:t>
            </a:r>
            <a:r>
              <a:rPr lang="en-US" sz="1600" smtClean="0"/>
              <a:t>Load Screen</a:t>
            </a:r>
            <a:endParaRPr lang="en-US" sz="1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438400"/>
            <a:ext cx="4714875"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9757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b="1" dirty="0" smtClean="0"/>
              <a:t>Add Course</a:t>
            </a:r>
            <a:endParaRPr lang="en-US" b="1" dirty="0"/>
          </a:p>
        </p:txBody>
      </p:sp>
      <p:sp>
        <p:nvSpPr>
          <p:cNvPr id="3" name="Content Placeholder 2"/>
          <p:cNvSpPr>
            <a:spLocks noGrp="1"/>
          </p:cNvSpPr>
          <p:nvPr>
            <p:ph idx="1"/>
          </p:nvPr>
        </p:nvSpPr>
        <p:spPr>
          <a:xfrm>
            <a:off x="457200" y="5638800"/>
            <a:ext cx="8229600" cy="1066800"/>
          </a:xfrm>
        </p:spPr>
        <p:txBody>
          <a:bodyPr>
            <a:normAutofit fontScale="85000" lnSpcReduction="20000"/>
          </a:bodyPr>
          <a:lstStyle/>
          <a:p>
            <a:pPr marL="0" indent="0">
              <a:buNone/>
            </a:pPr>
            <a:r>
              <a:rPr lang="en-US" sz="2000" dirty="0" smtClean="0"/>
              <a:t>Courses may be edited or deleted by clicking the appropriate function button. If a course is deleted, all attached data will be deleted.</a:t>
            </a:r>
          </a:p>
          <a:p>
            <a:pPr marL="0" indent="0">
              <a:buNone/>
            </a:pPr>
            <a:r>
              <a:rPr lang="en-US" sz="2000" dirty="0" smtClean="0"/>
              <a:t>If you want to close a course, click “Edit”, enter an “End Date”, and click the check mark. The course will no longer be available for students to enter data.</a:t>
            </a:r>
            <a:endParaRPr lang="en-US" sz="2000" dirty="0"/>
          </a:p>
        </p:txBody>
      </p:sp>
      <p:sp>
        <p:nvSpPr>
          <p:cNvPr id="4" name="TextBox 3"/>
          <p:cNvSpPr txBox="1"/>
          <p:nvPr/>
        </p:nvSpPr>
        <p:spPr>
          <a:xfrm>
            <a:off x="3200400" y="914400"/>
            <a:ext cx="2667000" cy="369332"/>
          </a:xfrm>
          <a:prstGeom prst="rect">
            <a:avLst/>
          </a:prstGeom>
          <a:noFill/>
        </p:spPr>
        <p:txBody>
          <a:bodyPr wrap="square" rtlCol="0">
            <a:spAutoFit/>
          </a:bodyPr>
          <a:lstStyle/>
          <a:p>
            <a:pPr algn="ctr"/>
            <a:r>
              <a:rPr lang="en-US" dirty="0" smtClean="0"/>
              <a:t>Edit/Delete </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83733"/>
            <a:ext cx="8839200" cy="4278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0142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Once a course is added, it will remain an option for candidates until an end date is entered. An end date should be entered only when the course is no longer available. </a:t>
            </a:r>
            <a:endParaRPr lang="en-US" dirty="0"/>
          </a:p>
        </p:txBody>
      </p:sp>
    </p:spTree>
    <p:extLst>
      <p:ext uri="{BB962C8B-B14F-4D97-AF65-F5344CB8AC3E}">
        <p14:creationId xmlns:p14="http://schemas.microsoft.com/office/powerpoint/2010/main" val="1003331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normAutofit/>
          </a:bodyPr>
          <a:lstStyle/>
          <a:p>
            <a:r>
              <a:rPr lang="en-US" b="1" dirty="0" smtClean="0"/>
              <a:t>Manage Activity</a:t>
            </a:r>
            <a:endParaRPr lang="en-US" b="1" dirty="0"/>
          </a:p>
        </p:txBody>
      </p:sp>
      <p:sp>
        <p:nvSpPr>
          <p:cNvPr id="3" name="Content Placeholder 2"/>
          <p:cNvSpPr>
            <a:spLocks noGrp="1"/>
          </p:cNvSpPr>
          <p:nvPr>
            <p:ph idx="1"/>
          </p:nvPr>
        </p:nvSpPr>
        <p:spPr>
          <a:xfrm>
            <a:off x="457200" y="990601"/>
            <a:ext cx="8229600" cy="990600"/>
          </a:xfrm>
        </p:spPr>
        <p:txBody>
          <a:bodyPr>
            <a:normAutofit lnSpcReduction="10000"/>
          </a:bodyPr>
          <a:lstStyle/>
          <a:p>
            <a:pPr marL="0" indent="0">
              <a:buNone/>
            </a:pPr>
            <a:r>
              <a:rPr lang="en-US" sz="2000" dirty="0" smtClean="0"/>
              <a:t>This section is available for adding summary hours for candidates and should be used sparingly. Candidates are responsible for reporting their hours, but this section may be used by institutions if necessary. </a:t>
            </a:r>
            <a:endParaRPr lang="en-US"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981199"/>
            <a:ext cx="8991600" cy="4865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9689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b="1" dirty="0" smtClean="0"/>
              <a:t>Detailed Report</a:t>
            </a:r>
            <a:endParaRPr lang="en-US" dirty="0"/>
          </a:p>
        </p:txBody>
      </p:sp>
      <p:sp>
        <p:nvSpPr>
          <p:cNvPr id="3" name="Content Placeholder 2"/>
          <p:cNvSpPr>
            <a:spLocks noGrp="1"/>
          </p:cNvSpPr>
          <p:nvPr>
            <p:ph idx="1"/>
          </p:nvPr>
        </p:nvSpPr>
        <p:spPr>
          <a:xfrm>
            <a:off x="457200" y="3886201"/>
            <a:ext cx="8229600" cy="990600"/>
          </a:xfrm>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609130"/>
            <a:ext cx="8991600" cy="5219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200" y="685800"/>
            <a:ext cx="8458200" cy="923330"/>
          </a:xfrm>
          <a:prstGeom prst="rect">
            <a:avLst/>
          </a:prstGeom>
          <a:noFill/>
        </p:spPr>
        <p:txBody>
          <a:bodyPr wrap="square" rtlCol="0">
            <a:spAutoFit/>
          </a:bodyPr>
          <a:lstStyle/>
          <a:p>
            <a:r>
              <a:rPr lang="en-US" dirty="0" smtClean="0"/>
              <a:t>Enables IHE to filter reported field experiences based on School Year, Semester, IHE Course, District, College ID, Job Function(of school personnel), Category, Course Number, or Diverse Groups. This data may be exported to excel by clicking “Export to Excel”. </a:t>
            </a:r>
            <a:endParaRPr lang="en-US" dirty="0"/>
          </a:p>
        </p:txBody>
      </p:sp>
    </p:spTree>
    <p:extLst>
      <p:ext uri="{BB962C8B-B14F-4D97-AF65-F5344CB8AC3E}">
        <p14:creationId xmlns:p14="http://schemas.microsoft.com/office/powerpoint/2010/main" val="1501966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b="1" dirty="0"/>
              <a:t>Detailed </a:t>
            </a:r>
            <a:r>
              <a:rPr lang="en-US" b="1" dirty="0" smtClean="0"/>
              <a:t>Summary</a:t>
            </a:r>
            <a:endParaRPr lang="en-US" dirty="0"/>
          </a:p>
        </p:txBody>
      </p:sp>
      <p:sp>
        <p:nvSpPr>
          <p:cNvPr id="3" name="Content Placeholder 2"/>
          <p:cNvSpPr>
            <a:spLocks noGrp="1"/>
          </p:cNvSpPr>
          <p:nvPr>
            <p:ph idx="1"/>
          </p:nvPr>
        </p:nvSpPr>
        <p:spPr>
          <a:xfrm>
            <a:off x="457200" y="2971801"/>
            <a:ext cx="8229600" cy="1828800"/>
          </a:xfrm>
        </p:spPr>
        <p:txBody>
          <a:bodyPr/>
          <a:lstStyle/>
          <a:p>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14764"/>
            <a:ext cx="89916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6200" y="762000"/>
            <a:ext cx="8991600" cy="646331"/>
          </a:xfrm>
          <a:prstGeom prst="rect">
            <a:avLst/>
          </a:prstGeom>
          <a:noFill/>
        </p:spPr>
        <p:txBody>
          <a:bodyPr wrap="square" rtlCol="0">
            <a:spAutoFit/>
          </a:bodyPr>
          <a:lstStyle/>
          <a:p>
            <a:r>
              <a:rPr lang="en-US" dirty="0"/>
              <a:t>Click on the activities under “Engagement with Diverse Populations” to view details about the recorded hours. This shows the breakdown of the hour(s) for that one activity. </a:t>
            </a:r>
          </a:p>
        </p:txBody>
      </p:sp>
    </p:spTree>
    <p:extLst>
      <p:ext uri="{BB962C8B-B14F-4D97-AF65-F5344CB8AC3E}">
        <p14:creationId xmlns:p14="http://schemas.microsoft.com/office/powerpoint/2010/main" val="321391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b="1" dirty="0"/>
              <a:t>Detailed Summary</a:t>
            </a:r>
            <a:endParaRPr lang="en-US" dirty="0"/>
          </a:p>
        </p:txBody>
      </p:sp>
      <p:sp>
        <p:nvSpPr>
          <p:cNvPr id="3" name="Content Placeholder 2"/>
          <p:cNvSpPr>
            <a:spLocks noGrp="1"/>
          </p:cNvSpPr>
          <p:nvPr>
            <p:ph idx="1"/>
          </p:nvPr>
        </p:nvSpPr>
        <p:spPr>
          <a:xfrm>
            <a:off x="2743200" y="2667000"/>
            <a:ext cx="1584036" cy="228600"/>
          </a:xfrm>
        </p:spPr>
        <p:txBody>
          <a:bodyPr>
            <a:normAutofit fontScale="32500" lnSpcReduction="20000"/>
          </a:bodyPr>
          <a:lstStyle/>
          <a:p>
            <a:pPr marL="0" indent="0">
              <a:buNone/>
            </a:pPr>
            <a:endParaRPr lang="en-US" dirty="0"/>
          </a:p>
        </p:txBody>
      </p:sp>
      <p:sp>
        <p:nvSpPr>
          <p:cNvPr id="5" name="TextBox 4"/>
          <p:cNvSpPr txBox="1"/>
          <p:nvPr/>
        </p:nvSpPr>
        <p:spPr>
          <a:xfrm>
            <a:off x="228600" y="1066800"/>
            <a:ext cx="8686800" cy="646331"/>
          </a:xfrm>
          <a:prstGeom prst="rect">
            <a:avLst/>
          </a:prstGeom>
          <a:noFill/>
        </p:spPr>
        <p:txBody>
          <a:bodyPr wrap="square" rtlCol="0">
            <a:spAutoFit/>
          </a:bodyPr>
          <a:lstStyle/>
          <a:p>
            <a:r>
              <a:rPr lang="en-US" dirty="0"/>
              <a:t>This box shows the breakdown of the diverse group information for the selected number of activities and hours.</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713132"/>
            <a:ext cx="7591425" cy="4306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52400" y="6096000"/>
            <a:ext cx="8839200" cy="369332"/>
          </a:xfrm>
          <a:prstGeom prst="rect">
            <a:avLst/>
          </a:prstGeom>
          <a:noFill/>
        </p:spPr>
        <p:txBody>
          <a:bodyPr wrap="square" rtlCol="0">
            <a:spAutoFit/>
          </a:bodyPr>
          <a:lstStyle/>
          <a:p>
            <a:r>
              <a:rPr lang="en-US" dirty="0"/>
              <a:t>The checked boxes indicate the interactions with Diverse Groups within that field experience.</a:t>
            </a:r>
          </a:p>
        </p:txBody>
      </p:sp>
    </p:spTree>
    <p:extLst>
      <p:ext uri="{BB962C8B-B14F-4D97-AF65-F5344CB8AC3E}">
        <p14:creationId xmlns:p14="http://schemas.microsoft.com/office/powerpoint/2010/main" val="1050178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b="1" dirty="0" smtClean="0"/>
              <a:t>Transfers</a:t>
            </a:r>
            <a:endParaRPr lang="en-US" dirty="0"/>
          </a:p>
        </p:txBody>
      </p:sp>
      <p:sp>
        <p:nvSpPr>
          <p:cNvPr id="3" name="Content Placeholder 2"/>
          <p:cNvSpPr>
            <a:spLocks noGrp="1"/>
          </p:cNvSpPr>
          <p:nvPr>
            <p:ph idx="1"/>
          </p:nvPr>
        </p:nvSpPr>
        <p:spPr>
          <a:xfrm>
            <a:off x="457200" y="1676400"/>
            <a:ext cx="8229600" cy="4876800"/>
          </a:xfrm>
        </p:spPr>
        <p:txBody>
          <a:bodyPr>
            <a:normAutofit fontScale="92500" lnSpcReduction="20000"/>
          </a:bodyPr>
          <a:lstStyle/>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smtClean="0"/>
          </a:p>
          <a:p>
            <a:pPr marL="0" indent="0">
              <a:buNone/>
            </a:pPr>
            <a:r>
              <a:rPr lang="en-US" sz="2000" dirty="0" smtClean="0"/>
              <a:t>Field experience hours may be transferred from one institution to another. A candidate must request his/her hours be transferred from institution “A” to institution “B”. Click “Transfers” to begin. </a:t>
            </a:r>
            <a:endParaRPr lang="en-US" sz="2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600200"/>
            <a:ext cx="203835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581400" y="1066800"/>
            <a:ext cx="2057400" cy="381000"/>
          </a:xfrm>
          <a:prstGeom prst="rect">
            <a:avLst/>
          </a:prstGeom>
          <a:noFill/>
        </p:spPr>
        <p:txBody>
          <a:bodyPr wrap="square" rtlCol="0">
            <a:spAutoFit/>
          </a:bodyPr>
          <a:lstStyle/>
          <a:p>
            <a:pPr algn="ctr"/>
            <a:r>
              <a:rPr lang="en-US" dirty="0" smtClean="0"/>
              <a:t>Initiate transfer</a:t>
            </a:r>
            <a:endParaRPr lang="en-US" dirty="0"/>
          </a:p>
        </p:txBody>
      </p:sp>
    </p:spTree>
    <p:extLst>
      <p:ext uri="{BB962C8B-B14F-4D97-AF65-F5344CB8AC3E}">
        <p14:creationId xmlns:p14="http://schemas.microsoft.com/office/powerpoint/2010/main" val="3818770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lstStyle/>
          <a:p>
            <a:r>
              <a:rPr lang="en-US" b="1" dirty="0"/>
              <a:t>Transfers</a:t>
            </a:r>
            <a:endParaRPr lang="en-US" dirty="0"/>
          </a:p>
        </p:txBody>
      </p:sp>
      <p:sp>
        <p:nvSpPr>
          <p:cNvPr id="3" name="Content Placeholder 2"/>
          <p:cNvSpPr>
            <a:spLocks noGrp="1"/>
          </p:cNvSpPr>
          <p:nvPr>
            <p:ph idx="1"/>
          </p:nvPr>
        </p:nvSpPr>
        <p:spPr>
          <a:xfrm>
            <a:off x="457200" y="1219200"/>
            <a:ext cx="8229600" cy="4906963"/>
          </a:xfrm>
        </p:spPr>
        <p:txBody>
          <a:bodyPr>
            <a:normAutofit/>
          </a:bodyPr>
          <a:lstStyle/>
          <a:p>
            <a:pPr marL="0" indent="0">
              <a:buNone/>
            </a:pPr>
            <a:r>
              <a:rPr lang="en-US" sz="2000" dirty="0" smtClean="0"/>
              <a:t>Institution “A” will initiate the transfer by clicking “Make a Transfer/View Transfer History. </a:t>
            </a:r>
            <a:endParaRPr lang="en-US" sz="20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438400"/>
            <a:ext cx="88392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0757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1"/>
            <a:ext cx="7772400" cy="914399"/>
          </a:xfrm>
        </p:spPr>
        <p:txBody>
          <a:bodyPr/>
          <a:lstStyle/>
          <a:p>
            <a:r>
              <a:rPr lang="en-US" b="1" dirty="0" smtClean="0"/>
              <a:t>Login to EPSB</a:t>
            </a:r>
            <a:endParaRPr lang="en-US" b="1" dirty="0"/>
          </a:p>
        </p:txBody>
      </p:sp>
      <p:sp>
        <p:nvSpPr>
          <p:cNvPr id="3" name="Subtitle 2"/>
          <p:cNvSpPr>
            <a:spLocks noGrp="1"/>
          </p:cNvSpPr>
          <p:nvPr>
            <p:ph type="subTitle" idx="1"/>
          </p:nvPr>
        </p:nvSpPr>
        <p:spPr>
          <a:xfrm>
            <a:off x="304800" y="1447800"/>
            <a:ext cx="8610600" cy="4191000"/>
          </a:xfrm>
        </p:spPr>
        <p:txBody>
          <a:bodyPr>
            <a:normAutofit/>
          </a:bodyPr>
          <a:lstStyle/>
          <a:p>
            <a:pPr marL="457200" indent="-457200" algn="l">
              <a:buFont typeface="Arial" panose="020B0604020202020204" pitchFamily="34" charset="0"/>
              <a:buChar char="•"/>
            </a:pPr>
            <a:r>
              <a:rPr lang="en-US" sz="2000" dirty="0" smtClean="0"/>
              <a:t>Create an EPSB account (if you do not already have one)</a:t>
            </a:r>
          </a:p>
          <a:p>
            <a:pPr marL="457200" indent="-457200" algn="l">
              <a:buFont typeface="Arial" panose="020B0604020202020204" pitchFamily="34" charset="0"/>
              <a:buChar char="•"/>
            </a:pPr>
            <a:r>
              <a:rPr lang="en-US" sz="2000" dirty="0" smtClean="0"/>
              <a:t>An EPSB account is required for access to KFETS</a:t>
            </a:r>
          </a:p>
          <a:p>
            <a:pPr marL="914400" lvl="1" indent="-457200" algn="l">
              <a:buFont typeface="Arial" panose="020B0604020202020204" pitchFamily="34" charset="0"/>
              <a:buChar char="•"/>
            </a:pPr>
            <a:r>
              <a:rPr lang="en-US" sz="1600" dirty="0"/>
              <a:t>Go to </a:t>
            </a:r>
            <a:r>
              <a:rPr lang="en-US" sz="1600" dirty="0" smtClean="0"/>
              <a:t>www.epsb.ky.gov</a:t>
            </a:r>
          </a:p>
          <a:p>
            <a:pPr marL="914400" lvl="1" indent="-457200" algn="l">
              <a:buFont typeface="Arial" panose="020B0604020202020204" pitchFamily="34" charset="0"/>
              <a:buChar char="•"/>
            </a:pPr>
            <a:r>
              <a:rPr lang="en-US" sz="1600" dirty="0" smtClean="0"/>
              <a:t>Click “EPSB Account” at the top of the page to be redirected to the EPSB Web Portal</a:t>
            </a:r>
            <a:endParaRPr lang="en-US" sz="1600" dirty="0"/>
          </a:p>
          <a:p>
            <a:pPr marL="914400" lvl="1" indent="-457200" algn="l">
              <a:buFont typeface="Arial" panose="020B0604020202020204" pitchFamily="34" charset="0"/>
              <a:buChar char="•"/>
            </a:pPr>
            <a:r>
              <a:rPr lang="en-US" sz="1600" dirty="0" smtClean="0"/>
              <a:t>Click “Create </a:t>
            </a:r>
            <a:r>
              <a:rPr lang="en-US" sz="1600" dirty="0"/>
              <a:t>an Account Here”</a:t>
            </a:r>
          </a:p>
          <a:p>
            <a:pPr marL="914400" lvl="1" indent="-457200" algn="l">
              <a:buFont typeface="Arial" panose="020B0604020202020204" pitchFamily="34" charset="0"/>
              <a:buChar char="•"/>
            </a:pPr>
            <a:r>
              <a:rPr lang="en-US" sz="1600" dirty="0"/>
              <a:t>Enter required </a:t>
            </a:r>
            <a:r>
              <a:rPr lang="en-US" sz="1600" dirty="0" smtClean="0"/>
              <a:t>information</a:t>
            </a:r>
            <a:endParaRPr lang="en-US" sz="2000" dirty="0" smtClean="0"/>
          </a:p>
          <a:p>
            <a:pPr marL="457200" indent="-457200" algn="l">
              <a:buFont typeface="Arial" panose="020B0604020202020204" pitchFamily="34" charset="0"/>
              <a:buChar char="•"/>
            </a:pPr>
            <a:r>
              <a:rPr lang="en-US" sz="2000" dirty="0" smtClean="0"/>
              <a:t>Access </a:t>
            </a:r>
            <a:r>
              <a:rPr lang="en-US" sz="2000" dirty="0"/>
              <a:t>to KFETS should be requested </a:t>
            </a:r>
            <a:r>
              <a:rPr lang="en-US" sz="2000" dirty="0" smtClean="0"/>
              <a:t>by the Chair/Unit Head to </a:t>
            </a:r>
            <a:r>
              <a:rPr lang="en-US" sz="2000" dirty="0" smtClean="0"/>
              <a:t>Brandon Harrod- Brandon.Harrod@ky.gov</a:t>
            </a:r>
            <a:endParaRPr lang="en-US" sz="2000" dirty="0" smtClean="0"/>
          </a:p>
          <a:p>
            <a:pPr marL="914400" lvl="1" indent="-457200" algn="l">
              <a:buFont typeface="Arial" panose="020B0604020202020204" pitchFamily="34" charset="0"/>
              <a:buChar char="•"/>
            </a:pPr>
            <a:r>
              <a:rPr lang="en-US" sz="1600" dirty="0" smtClean="0"/>
              <a:t>An email will be sent out to Chairs/Unit Heads for the initial request of permissions to access KFETS</a:t>
            </a:r>
          </a:p>
          <a:p>
            <a:pPr marL="914400" lvl="1" indent="-457200" algn="l">
              <a:buFont typeface="Arial" panose="020B0604020202020204" pitchFamily="34" charset="0"/>
              <a:buChar char="•"/>
            </a:pPr>
            <a:r>
              <a:rPr lang="en-US" sz="1600" dirty="0" smtClean="0"/>
              <a:t>Additional requests may be made by Chairs/Unit Heads at any time by sending  an email to </a:t>
            </a:r>
            <a:r>
              <a:rPr lang="en-US" sz="1600" dirty="0" smtClean="0"/>
              <a:t>Brandon Harrod</a:t>
            </a:r>
            <a:endParaRPr lang="en-US" sz="1600" dirty="0" smtClean="0"/>
          </a:p>
          <a:p>
            <a:pPr lvl="1" algn="l"/>
            <a:endParaRPr lang="en-US" sz="2000" dirty="0"/>
          </a:p>
        </p:txBody>
      </p:sp>
      <p:sp>
        <p:nvSpPr>
          <p:cNvPr id="4" name="TextBox 3"/>
          <p:cNvSpPr txBox="1"/>
          <p:nvPr/>
        </p:nvSpPr>
        <p:spPr>
          <a:xfrm>
            <a:off x="685800" y="762000"/>
            <a:ext cx="7848600" cy="369332"/>
          </a:xfrm>
          <a:prstGeom prst="rect">
            <a:avLst/>
          </a:prstGeom>
          <a:noFill/>
        </p:spPr>
        <p:txBody>
          <a:bodyPr wrap="square" rtlCol="0">
            <a:spAutoFit/>
          </a:bodyPr>
          <a:lstStyle/>
          <a:p>
            <a:pPr algn="ctr"/>
            <a:r>
              <a:rPr lang="en-US" dirty="0"/>
              <a:t>The preferred browser for KFETS is IE 9 and above</a:t>
            </a:r>
          </a:p>
        </p:txBody>
      </p:sp>
    </p:spTree>
    <p:extLst>
      <p:ext uri="{BB962C8B-B14F-4D97-AF65-F5344CB8AC3E}">
        <p14:creationId xmlns:p14="http://schemas.microsoft.com/office/powerpoint/2010/main" val="2535710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b="1" dirty="0"/>
              <a:t>Transfers</a:t>
            </a:r>
            <a:endParaRPr lang="en-US" dirty="0"/>
          </a:p>
        </p:txBody>
      </p:sp>
      <p:sp>
        <p:nvSpPr>
          <p:cNvPr id="3" name="Content Placeholder 2"/>
          <p:cNvSpPr>
            <a:spLocks noGrp="1"/>
          </p:cNvSpPr>
          <p:nvPr>
            <p:ph idx="1"/>
          </p:nvPr>
        </p:nvSpPr>
        <p:spPr>
          <a:xfrm>
            <a:off x="457200" y="1143000"/>
            <a:ext cx="8229600" cy="4983163"/>
          </a:xfrm>
        </p:spPr>
        <p:txBody>
          <a:bodyPr>
            <a:normAutofit/>
          </a:bodyPr>
          <a:lstStyle/>
          <a:p>
            <a:pPr marL="0" indent="0">
              <a:buNone/>
            </a:pPr>
            <a:endParaRPr lang="en-US" sz="20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64" y="762000"/>
            <a:ext cx="899160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36" y="3962400"/>
            <a:ext cx="8991600" cy="2470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6964" y="6433127"/>
            <a:ext cx="8959272" cy="369332"/>
          </a:xfrm>
          <a:prstGeom prst="rect">
            <a:avLst/>
          </a:prstGeom>
          <a:noFill/>
        </p:spPr>
        <p:txBody>
          <a:bodyPr wrap="square" rtlCol="0">
            <a:spAutoFit/>
          </a:bodyPr>
          <a:lstStyle/>
          <a:p>
            <a:pPr algn="ctr"/>
            <a:r>
              <a:rPr lang="en-US" dirty="0" smtClean="0"/>
              <a:t>Transferred hours may be accepted or denied.</a:t>
            </a:r>
            <a:endParaRPr lang="en-US" dirty="0"/>
          </a:p>
        </p:txBody>
      </p:sp>
    </p:spTree>
    <p:extLst>
      <p:ext uri="{BB962C8B-B14F-4D97-AF65-F5344CB8AC3E}">
        <p14:creationId xmlns:p14="http://schemas.microsoft.com/office/powerpoint/2010/main" val="692027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b="1" dirty="0"/>
              <a:t>Transfers</a:t>
            </a:r>
            <a:endParaRPr lang="en-US" dirty="0"/>
          </a:p>
        </p:txBody>
      </p:sp>
      <p:sp>
        <p:nvSpPr>
          <p:cNvPr id="3" name="Content Placeholder 2"/>
          <p:cNvSpPr>
            <a:spLocks noGrp="1"/>
          </p:cNvSpPr>
          <p:nvPr>
            <p:ph idx="1"/>
          </p:nvPr>
        </p:nvSpPr>
        <p:spPr/>
        <p:txBody>
          <a:bodyPr/>
          <a:lstStyle/>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46646"/>
            <a:ext cx="8839200" cy="5258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90600" y="838200"/>
            <a:ext cx="7239000" cy="369332"/>
          </a:xfrm>
          <a:prstGeom prst="rect">
            <a:avLst/>
          </a:prstGeom>
          <a:noFill/>
        </p:spPr>
        <p:txBody>
          <a:bodyPr wrap="square" rtlCol="0">
            <a:spAutoFit/>
          </a:bodyPr>
          <a:lstStyle/>
          <a:p>
            <a:pPr algn="ctr"/>
            <a:r>
              <a:rPr lang="en-US" dirty="0" smtClean="0"/>
              <a:t>Initiated Transfers from institution “A” to institution “B”</a:t>
            </a:r>
            <a:endParaRPr lang="en-US" dirty="0"/>
          </a:p>
        </p:txBody>
      </p:sp>
    </p:spTree>
    <p:extLst>
      <p:ext uri="{BB962C8B-B14F-4D97-AF65-F5344CB8AC3E}">
        <p14:creationId xmlns:p14="http://schemas.microsoft.com/office/powerpoint/2010/main" val="453738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b="1" dirty="0"/>
              <a:t>Transfers</a:t>
            </a:r>
            <a:endParaRPr lang="en-US" dirty="0"/>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371600"/>
            <a:ext cx="88392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52400" y="5791200"/>
            <a:ext cx="8839200" cy="923330"/>
          </a:xfrm>
          <a:prstGeom prst="rect">
            <a:avLst/>
          </a:prstGeom>
          <a:noFill/>
        </p:spPr>
        <p:txBody>
          <a:bodyPr wrap="square" rtlCol="0">
            <a:spAutoFit/>
          </a:bodyPr>
          <a:lstStyle/>
          <a:p>
            <a:endParaRPr lang="en-US" dirty="0" smtClean="0"/>
          </a:p>
          <a:p>
            <a:r>
              <a:rPr lang="en-US" dirty="0" smtClean="0"/>
              <a:t>A Status of Pending will remain until institution “B” accepts or denies the transferred field experience hours. </a:t>
            </a:r>
            <a:endParaRPr lang="en-US" dirty="0"/>
          </a:p>
        </p:txBody>
      </p:sp>
      <p:sp>
        <p:nvSpPr>
          <p:cNvPr id="6" name="TextBox 5"/>
          <p:cNvSpPr txBox="1"/>
          <p:nvPr/>
        </p:nvSpPr>
        <p:spPr>
          <a:xfrm>
            <a:off x="152400" y="838200"/>
            <a:ext cx="8839200" cy="369332"/>
          </a:xfrm>
          <a:prstGeom prst="rect">
            <a:avLst/>
          </a:prstGeom>
          <a:noFill/>
        </p:spPr>
        <p:txBody>
          <a:bodyPr wrap="square" rtlCol="0">
            <a:spAutoFit/>
          </a:bodyPr>
          <a:lstStyle/>
          <a:p>
            <a:pPr algn="ctr"/>
            <a:r>
              <a:rPr lang="en-US" dirty="0" smtClean="0"/>
              <a:t>Status of transferred field experience hours from institution “A” to institution “B”</a:t>
            </a:r>
            <a:endParaRPr lang="en-US" dirty="0"/>
          </a:p>
        </p:txBody>
      </p:sp>
    </p:spTree>
    <p:extLst>
      <p:ext uri="{BB962C8B-B14F-4D97-AF65-F5344CB8AC3E}">
        <p14:creationId xmlns:p14="http://schemas.microsoft.com/office/powerpoint/2010/main" val="2935890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b="1" dirty="0"/>
              <a:t>Transfers</a:t>
            </a:r>
            <a:endParaRPr lang="en-US" dirty="0"/>
          </a:p>
        </p:txBody>
      </p:sp>
      <p:sp>
        <p:nvSpPr>
          <p:cNvPr id="3" name="Content Placeholder 2"/>
          <p:cNvSpPr>
            <a:spLocks noGrp="1"/>
          </p:cNvSpPr>
          <p:nvPr>
            <p:ph idx="1"/>
          </p:nvPr>
        </p:nvSpPr>
        <p:spPr>
          <a:xfrm>
            <a:off x="457200" y="1295400"/>
            <a:ext cx="8229600" cy="5410200"/>
          </a:xfrm>
        </p:spPr>
        <p:txBody>
          <a:bodyPr>
            <a:normAutofit/>
          </a:bodyPr>
          <a:lstStyle/>
          <a:p>
            <a:pPr marL="0" indent="0">
              <a:buNone/>
            </a:pPr>
            <a:r>
              <a:rPr lang="en-US" sz="2000" dirty="0" smtClean="0"/>
              <a:t>Once institution “A” initiates a transfer, institution “B” will be notified with a red number next to “Transfer” after logging in to KFETS. </a:t>
            </a:r>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r>
              <a:rPr lang="en-US" sz="2000" dirty="0" smtClean="0"/>
              <a:t>			The red number represents the number of initiated 			transfers for approval/denial.</a:t>
            </a:r>
            <a:endParaRPr lang="en-US" sz="2000" dirty="0"/>
          </a:p>
        </p:txBody>
      </p:sp>
      <p:sp>
        <p:nvSpPr>
          <p:cNvPr id="4" name="TextBox 3"/>
          <p:cNvSpPr txBox="1"/>
          <p:nvPr/>
        </p:nvSpPr>
        <p:spPr>
          <a:xfrm>
            <a:off x="3124200" y="838200"/>
            <a:ext cx="2895600" cy="369332"/>
          </a:xfrm>
          <a:prstGeom prst="rect">
            <a:avLst/>
          </a:prstGeom>
          <a:noFill/>
        </p:spPr>
        <p:txBody>
          <a:bodyPr wrap="square" rtlCol="0">
            <a:spAutoFit/>
          </a:bodyPr>
          <a:lstStyle/>
          <a:p>
            <a:pPr algn="ctr"/>
            <a:r>
              <a:rPr lang="en-US" dirty="0" smtClean="0"/>
              <a:t>View transfer(s)</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88127"/>
            <a:ext cx="207645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953000"/>
            <a:ext cx="89154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0358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b="1" dirty="0"/>
              <a:t>Transfers</a:t>
            </a:r>
            <a:endParaRPr lang="en-US"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3352800" y="762000"/>
            <a:ext cx="2514600" cy="369332"/>
          </a:xfrm>
          <a:prstGeom prst="rect">
            <a:avLst/>
          </a:prstGeom>
          <a:noFill/>
        </p:spPr>
        <p:txBody>
          <a:bodyPr wrap="square" rtlCol="0">
            <a:spAutoFit/>
          </a:bodyPr>
          <a:lstStyle/>
          <a:p>
            <a:pPr algn="ctr"/>
            <a:r>
              <a:rPr lang="en-US" dirty="0" smtClean="0"/>
              <a:t>Accept/deny transfer(s)</a:t>
            </a:r>
            <a:endParaRPr lang="en-US" dirty="0"/>
          </a:p>
        </p:txBody>
      </p:sp>
      <p:sp>
        <p:nvSpPr>
          <p:cNvPr id="5" name="TextBox 4"/>
          <p:cNvSpPr txBox="1"/>
          <p:nvPr/>
        </p:nvSpPr>
        <p:spPr>
          <a:xfrm>
            <a:off x="76200" y="6172200"/>
            <a:ext cx="8991600" cy="646331"/>
          </a:xfrm>
          <a:prstGeom prst="rect">
            <a:avLst/>
          </a:prstGeom>
          <a:noFill/>
        </p:spPr>
        <p:txBody>
          <a:bodyPr wrap="square" rtlCol="0">
            <a:spAutoFit/>
          </a:bodyPr>
          <a:lstStyle/>
          <a:p>
            <a:r>
              <a:rPr lang="en-US" dirty="0" smtClean="0"/>
              <a:t>Each activity will begin with a Status of “Pending”. Once an activity is accepted, the activity will appear in the “List of Transferred Activities”. Denied activities will be deleted from the list. </a:t>
            </a:r>
            <a:endParaRPr lang="en-US" dirty="0"/>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31332"/>
            <a:ext cx="8839200" cy="5063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309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b="1" dirty="0"/>
              <a:t>Transfers</a:t>
            </a:r>
            <a:endParaRPr lang="en-US" dirty="0"/>
          </a:p>
        </p:txBody>
      </p:sp>
      <p:sp>
        <p:nvSpPr>
          <p:cNvPr id="3" name="Content Placeholder 2"/>
          <p:cNvSpPr>
            <a:spLocks noGrp="1"/>
          </p:cNvSpPr>
          <p:nvPr>
            <p:ph idx="1"/>
          </p:nvPr>
        </p:nvSpPr>
        <p:spPr>
          <a:xfrm>
            <a:off x="457200" y="3581400"/>
            <a:ext cx="8229600" cy="2544763"/>
          </a:xfrm>
        </p:spPr>
        <p:txBody>
          <a:bodyPr>
            <a:normAutofit/>
          </a:bodyPr>
          <a:lstStyle/>
          <a:p>
            <a:pPr marL="0" indent="0">
              <a:buNone/>
            </a:pPr>
            <a:endParaRPr lang="en-US" sz="2000" dirty="0"/>
          </a:p>
        </p:txBody>
      </p:sp>
      <p:sp>
        <p:nvSpPr>
          <p:cNvPr id="4" name="TextBox 3"/>
          <p:cNvSpPr txBox="1"/>
          <p:nvPr/>
        </p:nvSpPr>
        <p:spPr>
          <a:xfrm>
            <a:off x="3505200" y="838200"/>
            <a:ext cx="2209800" cy="369332"/>
          </a:xfrm>
          <a:prstGeom prst="rect">
            <a:avLst/>
          </a:prstGeom>
          <a:noFill/>
        </p:spPr>
        <p:txBody>
          <a:bodyPr wrap="square" rtlCol="0">
            <a:spAutoFit/>
          </a:bodyPr>
          <a:lstStyle/>
          <a:p>
            <a:pPr algn="ctr"/>
            <a:r>
              <a:rPr lang="en-US" dirty="0" smtClean="0"/>
              <a:t>Accepted</a:t>
            </a:r>
            <a:endParaRPr lang="en-US" dirty="0"/>
          </a:p>
        </p:txBody>
      </p:sp>
      <p:sp>
        <p:nvSpPr>
          <p:cNvPr id="5" name="TextBox 4"/>
          <p:cNvSpPr txBox="1"/>
          <p:nvPr/>
        </p:nvSpPr>
        <p:spPr>
          <a:xfrm>
            <a:off x="152400" y="5916197"/>
            <a:ext cx="8839200" cy="923330"/>
          </a:xfrm>
          <a:prstGeom prst="rect">
            <a:avLst/>
          </a:prstGeom>
          <a:noFill/>
        </p:spPr>
        <p:txBody>
          <a:bodyPr wrap="square" rtlCol="0">
            <a:spAutoFit/>
          </a:bodyPr>
          <a:lstStyle/>
          <a:p>
            <a:r>
              <a:rPr lang="en-US" dirty="0" smtClean="0"/>
              <a:t>Accepted activities will be added to the “List of Transferred Activities” box and have a Status of “Accepted”. If an activity needs to be deleted, click the red “X” under “Delete”. All information attached to that activity will be deleted. </a:t>
            </a:r>
            <a:endParaRPr lang="en-US" dirty="0"/>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07533"/>
            <a:ext cx="8839200" cy="4708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2835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b="1" dirty="0" smtClean="0"/>
              <a:t>Exporting Data</a:t>
            </a:r>
            <a:endParaRPr lang="en-US" b="1" dirty="0"/>
          </a:p>
        </p:txBody>
      </p:sp>
      <p:sp>
        <p:nvSpPr>
          <p:cNvPr id="3" name="Content Placeholder 2"/>
          <p:cNvSpPr>
            <a:spLocks noGrp="1"/>
          </p:cNvSpPr>
          <p:nvPr>
            <p:ph idx="1"/>
          </p:nvPr>
        </p:nvSpPr>
        <p:spPr/>
        <p:txBody>
          <a:bodyPr/>
          <a:lstStyle/>
          <a:p>
            <a:pPr marL="0" indent="0">
              <a:buNone/>
            </a:pPr>
            <a:r>
              <a:rPr lang="en-US" sz="2400" b="1" u="sng" dirty="0" smtClean="0"/>
              <a:t>Add Course: </a:t>
            </a:r>
            <a:r>
              <a:rPr lang="en-US" sz="2400" dirty="0" smtClean="0"/>
              <a:t>Export your uploaded courses to Excel by clicking the Excel icon </a:t>
            </a:r>
          </a:p>
          <a:p>
            <a:pPr marL="0" indent="0">
              <a:buNone/>
            </a:pPr>
            <a:r>
              <a:rPr lang="en-US" sz="2400" b="1" u="sng" dirty="0" smtClean="0"/>
              <a:t>Manage Activity: </a:t>
            </a:r>
            <a:r>
              <a:rPr lang="en-US" sz="2400" dirty="0" smtClean="0"/>
              <a:t>Export data input by the IHE on behalf of candidates to Excel by clicking the Excel icon </a:t>
            </a:r>
          </a:p>
          <a:p>
            <a:pPr marL="0" indent="0">
              <a:buNone/>
            </a:pPr>
            <a:r>
              <a:rPr lang="en-US" sz="2400" b="1" u="sng" dirty="0" smtClean="0"/>
              <a:t>Detailed Report: </a:t>
            </a:r>
            <a:r>
              <a:rPr lang="en-US" sz="2400" dirty="0" smtClean="0"/>
              <a:t>Click the Export to Excel button</a:t>
            </a:r>
          </a:p>
          <a:p>
            <a:pPr marL="0" indent="0">
              <a:buNone/>
            </a:pPr>
            <a:r>
              <a:rPr lang="en-US" sz="2400" b="1" u="sng" dirty="0" smtClean="0"/>
              <a:t>Detailed Summary:</a:t>
            </a:r>
            <a:r>
              <a:rPr lang="en-US" sz="2400" u="sng" dirty="0" smtClean="0"/>
              <a:t> </a:t>
            </a:r>
            <a:r>
              <a:rPr lang="en-US" sz="2400" dirty="0" smtClean="0"/>
              <a:t>Export field experience activity data to Excel by clicking the Excel icon</a:t>
            </a:r>
          </a:p>
          <a:p>
            <a:pPr marL="0" indent="0">
              <a:buNone/>
            </a:pPr>
            <a:r>
              <a:rPr lang="en-US" sz="2400" b="1" u="sng" dirty="0" smtClean="0"/>
              <a:t>Transfers: </a:t>
            </a:r>
            <a:r>
              <a:rPr lang="en-US" sz="2400" dirty="0" smtClean="0"/>
              <a:t>Export List of Transferred Activities to Excel by clicking the Excel icon</a:t>
            </a:r>
            <a:endParaRPr lang="en-US" sz="2400" b="1" dirty="0" smtClean="0"/>
          </a:p>
          <a:p>
            <a:pPr marL="0" indent="0">
              <a:buNone/>
            </a:pPr>
            <a:endParaRPr lang="en-US" sz="2400" dirty="0" smtClean="0"/>
          </a:p>
          <a:p>
            <a:pPr marL="0" indent="0">
              <a:buNone/>
            </a:pPr>
            <a:endParaRPr lang="en-US" dirty="0" smtClean="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057400"/>
            <a:ext cx="323850"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819400"/>
            <a:ext cx="323850"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038600"/>
            <a:ext cx="323850"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2945" y="4876800"/>
            <a:ext cx="323850"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267075"/>
            <a:ext cx="106680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600200" y="914400"/>
            <a:ext cx="6324600" cy="369332"/>
          </a:xfrm>
          <a:prstGeom prst="rect">
            <a:avLst/>
          </a:prstGeom>
          <a:noFill/>
        </p:spPr>
        <p:txBody>
          <a:bodyPr wrap="square" rtlCol="0">
            <a:spAutoFit/>
          </a:bodyPr>
          <a:lstStyle/>
          <a:p>
            <a:r>
              <a:rPr lang="en-US" dirty="0"/>
              <a:t>Data may be exported to Excel from each of the following sections</a:t>
            </a:r>
          </a:p>
        </p:txBody>
      </p:sp>
    </p:spTree>
    <p:extLst>
      <p:ext uri="{BB962C8B-B14F-4D97-AF65-F5344CB8AC3E}">
        <p14:creationId xmlns:p14="http://schemas.microsoft.com/office/powerpoint/2010/main" val="1973676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1131332"/>
            <a:ext cx="2514600" cy="37823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76200"/>
            <a:ext cx="8229600" cy="838200"/>
          </a:xfrm>
        </p:spPr>
        <p:txBody>
          <a:bodyPr/>
          <a:lstStyle/>
          <a:p>
            <a:r>
              <a:rPr lang="en-US" b="1" dirty="0" smtClean="0"/>
              <a:t>Log in to EPSB</a:t>
            </a:r>
            <a:endParaRPr lang="en-US" b="1" dirty="0"/>
          </a:p>
        </p:txBody>
      </p:sp>
      <p:sp>
        <p:nvSpPr>
          <p:cNvPr id="4" name="TextBox 3"/>
          <p:cNvSpPr txBox="1"/>
          <p:nvPr/>
        </p:nvSpPr>
        <p:spPr>
          <a:xfrm>
            <a:off x="1524000" y="762000"/>
            <a:ext cx="6172200" cy="369332"/>
          </a:xfrm>
          <a:prstGeom prst="rect">
            <a:avLst/>
          </a:prstGeom>
          <a:noFill/>
        </p:spPr>
        <p:txBody>
          <a:bodyPr wrap="square" rtlCol="0">
            <a:spAutoFit/>
          </a:bodyPr>
          <a:lstStyle/>
          <a:p>
            <a:pPr algn="ctr"/>
            <a:r>
              <a:rPr lang="en-US" dirty="0" smtClean="0"/>
              <a:t>The preferred browser for KFETS is IE 9 and above</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06731"/>
            <a:ext cx="8153400" cy="4991070"/>
          </a:xfrm>
        </p:spPr>
      </p:pic>
      <p:sp>
        <p:nvSpPr>
          <p:cNvPr id="8" name="TextBox 7"/>
          <p:cNvSpPr txBox="1"/>
          <p:nvPr/>
        </p:nvSpPr>
        <p:spPr>
          <a:xfrm>
            <a:off x="509626" y="1131332"/>
            <a:ext cx="2385974" cy="646331"/>
          </a:xfrm>
          <a:prstGeom prst="rect">
            <a:avLst/>
          </a:prstGeom>
          <a:noFill/>
          <a:ln w="12700">
            <a:noFill/>
          </a:ln>
        </p:spPr>
        <p:txBody>
          <a:bodyPr wrap="none" rtlCol="0">
            <a:spAutoFit/>
          </a:bodyPr>
          <a:lstStyle/>
          <a:p>
            <a:r>
              <a:rPr lang="en-US" dirty="0">
                <a:solidFill>
                  <a:schemeClr val="bg1">
                    <a:lumMod val="95000"/>
                    <a:lumOff val="5000"/>
                  </a:schemeClr>
                </a:solidFill>
              </a:rPr>
              <a:t>Go to </a:t>
            </a:r>
            <a:r>
              <a:rPr lang="en-US" dirty="0" smtClean="0">
                <a:ln w="9525">
                  <a:solidFill>
                    <a:schemeClr val="bg1"/>
                  </a:solidFill>
                </a:ln>
                <a:solidFill>
                  <a:schemeClr val="bg1">
                    <a:lumMod val="95000"/>
                    <a:lumOff val="5000"/>
                  </a:schemeClr>
                </a:solidFill>
                <a:hlinkClick r:id="rId3"/>
              </a:rPr>
              <a:t>www.epsb.ky.gov</a:t>
            </a:r>
            <a:endParaRPr lang="en-US" dirty="0" smtClean="0">
              <a:ln w="9525">
                <a:solidFill>
                  <a:schemeClr val="bg1"/>
                </a:solidFill>
              </a:ln>
              <a:solidFill>
                <a:schemeClr val="bg1">
                  <a:lumMod val="95000"/>
                  <a:lumOff val="5000"/>
                </a:schemeClr>
              </a:solidFill>
            </a:endParaRPr>
          </a:p>
          <a:p>
            <a:endParaRPr lang="en-US" dirty="0">
              <a:ln w="9525">
                <a:solidFill>
                  <a:schemeClr val="bg1"/>
                </a:solidFill>
              </a:ln>
            </a:endParaRPr>
          </a:p>
        </p:txBody>
      </p:sp>
      <p:sp>
        <p:nvSpPr>
          <p:cNvPr id="10" name="Bent-Up Arrow 9"/>
          <p:cNvSpPr/>
          <p:nvPr/>
        </p:nvSpPr>
        <p:spPr>
          <a:xfrm>
            <a:off x="2438400" y="2024462"/>
            <a:ext cx="533400" cy="490138"/>
          </a:xfrm>
          <a:prstGeom prst="bentUpArrow">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043074" y="2372832"/>
            <a:ext cx="1600200" cy="533400"/>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95000"/>
                    <a:lumOff val="5000"/>
                  </a:schemeClr>
                </a:solidFill>
              </a:rPr>
              <a:t>Click Here for log in</a:t>
            </a:r>
            <a:endParaRPr lang="en-US" dirty="0">
              <a:solidFill>
                <a:schemeClr val="bg1">
                  <a:lumMod val="95000"/>
                  <a:lumOff val="5000"/>
                </a:schemeClr>
              </a:solidFill>
            </a:endParaRPr>
          </a:p>
        </p:txBody>
      </p:sp>
    </p:spTree>
    <p:extLst>
      <p:ext uri="{BB962C8B-B14F-4D97-AF65-F5344CB8AC3E}">
        <p14:creationId xmlns:p14="http://schemas.microsoft.com/office/powerpoint/2010/main" val="10088907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1600" dirty="0" smtClean="0"/>
              <a:t>If you have an EPSB account, enter your username and password under “Existing User? Log in Here”</a:t>
            </a:r>
            <a:br>
              <a:rPr lang="en-US" sz="1600" dirty="0" smtClean="0"/>
            </a:br>
            <a:r>
              <a:rPr lang="en-US" sz="1600" dirty="0" smtClean="0"/>
              <a:t>If you do not have an EPSB account, click “Create New Account” under “New User? Create Account Here”</a:t>
            </a:r>
            <a:br>
              <a:rPr lang="en-US" sz="1600" dirty="0" smtClean="0"/>
            </a:br>
            <a:r>
              <a:rPr lang="en-US" sz="1600" dirty="0" smtClean="0"/>
              <a:t>If you have an account but forgot your log in information, click “Reset Account” under “Forgot Log in Info? Reset Here”</a:t>
            </a:r>
            <a:endParaRPr lang="en-US" sz="1600"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8" y="1600200"/>
            <a:ext cx="8772525" cy="5239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9256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57200"/>
          </a:xfrm>
        </p:spPr>
        <p:txBody>
          <a:bodyPr>
            <a:normAutofit/>
          </a:bodyPr>
          <a:lstStyle/>
          <a:p>
            <a:pPr algn="l"/>
            <a:r>
              <a:rPr lang="en-US" sz="2400" dirty="0" smtClean="0"/>
              <a:t>Click on KFETS under EPSB Online Services </a:t>
            </a:r>
            <a:endParaRPr lang="en-US" sz="2400" dirty="0"/>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09663"/>
            <a:ext cx="8762999" cy="5519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57200" y="465551"/>
            <a:ext cx="8305800" cy="646331"/>
          </a:xfrm>
          <a:prstGeom prst="rect">
            <a:avLst/>
          </a:prstGeom>
          <a:noFill/>
        </p:spPr>
        <p:txBody>
          <a:bodyPr wrap="square" rtlCol="0">
            <a:spAutoFit/>
          </a:bodyPr>
          <a:lstStyle/>
          <a:p>
            <a:r>
              <a:rPr lang="en-US" dirty="0" smtClean="0"/>
              <a:t>If you do not have the KFETS option, please contact Lauren.Graves@ky.gov to request rights for your institution</a:t>
            </a:r>
            <a:endParaRPr lang="en-US" dirty="0"/>
          </a:p>
        </p:txBody>
      </p:sp>
    </p:spTree>
    <p:extLst>
      <p:ext uri="{BB962C8B-B14F-4D97-AF65-F5344CB8AC3E}">
        <p14:creationId xmlns:p14="http://schemas.microsoft.com/office/powerpoint/2010/main" val="372219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Autofit/>
          </a:bodyPr>
          <a:lstStyle/>
          <a:p>
            <a:r>
              <a:rPr lang="en-US" b="1" dirty="0" smtClean="0"/>
              <a:t>Add Course</a:t>
            </a:r>
            <a:endParaRPr lang="en-US" b="1" dirty="0"/>
          </a:p>
        </p:txBody>
      </p:sp>
      <p:sp>
        <p:nvSpPr>
          <p:cNvPr id="3" name="Content Placeholder 2"/>
          <p:cNvSpPr>
            <a:spLocks noGrp="1"/>
          </p:cNvSpPr>
          <p:nvPr>
            <p:ph idx="1"/>
          </p:nvPr>
        </p:nvSpPr>
        <p:spPr>
          <a:xfrm>
            <a:off x="457200" y="685801"/>
            <a:ext cx="8229600" cy="1295399"/>
          </a:xfrm>
        </p:spPr>
        <p:txBody>
          <a:bodyPr>
            <a:normAutofit lnSpcReduction="10000"/>
          </a:bodyPr>
          <a:lstStyle/>
          <a:p>
            <a:pPr marL="0" indent="0">
              <a:buNone/>
            </a:pPr>
            <a:r>
              <a:rPr lang="en-US" sz="2000" dirty="0" smtClean="0"/>
              <a:t>Click on the “Add Course” link to begin adding or uploading course information. Before a candidate can start recording activities, each university/college must create a catalog of courses within KFETS. Courses may be added manually (individually) or through batch load.</a:t>
            </a:r>
            <a:endParaRPr lang="en-US" sz="20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133600"/>
            <a:ext cx="88392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7137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b="1" dirty="0" smtClean="0"/>
              <a:t>Add Course</a:t>
            </a:r>
            <a:endParaRPr lang="en-US" b="1" dirty="0"/>
          </a:p>
        </p:txBody>
      </p:sp>
      <p:sp>
        <p:nvSpPr>
          <p:cNvPr id="3" name="Content Placeholder 2"/>
          <p:cNvSpPr>
            <a:spLocks noGrp="1"/>
          </p:cNvSpPr>
          <p:nvPr>
            <p:ph idx="1"/>
          </p:nvPr>
        </p:nvSpPr>
        <p:spPr>
          <a:xfrm>
            <a:off x="457200" y="3581401"/>
            <a:ext cx="8229600" cy="1066800"/>
          </a:xfrm>
        </p:spPr>
        <p:txBody>
          <a:bodyPr/>
          <a:lstStyle/>
          <a:p>
            <a:endParaRPr lang="en-US" dirty="0"/>
          </a:p>
        </p:txBody>
      </p:sp>
      <p:sp>
        <p:nvSpPr>
          <p:cNvPr id="4" name="TextBox 3"/>
          <p:cNvSpPr txBox="1"/>
          <p:nvPr/>
        </p:nvSpPr>
        <p:spPr>
          <a:xfrm>
            <a:off x="3124200" y="685800"/>
            <a:ext cx="2743200" cy="369332"/>
          </a:xfrm>
          <a:prstGeom prst="rect">
            <a:avLst/>
          </a:prstGeom>
          <a:noFill/>
        </p:spPr>
        <p:txBody>
          <a:bodyPr wrap="square" rtlCol="0">
            <a:spAutoFit/>
          </a:bodyPr>
          <a:lstStyle/>
          <a:p>
            <a:pPr algn="ctr"/>
            <a:r>
              <a:rPr lang="en-US" dirty="0" smtClean="0"/>
              <a:t>Manual</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495" y="1143000"/>
            <a:ext cx="887730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7612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b="1" dirty="0"/>
              <a:t>Add Course</a:t>
            </a:r>
            <a:endParaRPr lang="en-US" dirty="0"/>
          </a:p>
        </p:txBody>
      </p:sp>
      <p:sp>
        <p:nvSpPr>
          <p:cNvPr id="4" name="TextBox 3"/>
          <p:cNvSpPr txBox="1"/>
          <p:nvPr/>
        </p:nvSpPr>
        <p:spPr>
          <a:xfrm>
            <a:off x="3276600" y="838200"/>
            <a:ext cx="2514600" cy="369332"/>
          </a:xfrm>
          <a:prstGeom prst="rect">
            <a:avLst/>
          </a:prstGeom>
          <a:noFill/>
        </p:spPr>
        <p:txBody>
          <a:bodyPr wrap="square" rtlCol="0">
            <a:spAutoFit/>
          </a:bodyPr>
          <a:lstStyle/>
          <a:p>
            <a:pPr algn="ctr"/>
            <a:r>
              <a:rPr lang="en-US" dirty="0" smtClean="0"/>
              <a:t>Batch Load </a:t>
            </a:r>
            <a:endParaRPr lang="en-US" dirty="0"/>
          </a:p>
        </p:txBody>
      </p:sp>
      <p:sp>
        <p:nvSpPr>
          <p:cNvPr id="6" name="Content Placeholder 5"/>
          <p:cNvSpPr>
            <a:spLocks noGrp="1"/>
          </p:cNvSpPr>
          <p:nvPr>
            <p:ph idx="1"/>
          </p:nvPr>
        </p:nvSpPr>
        <p:spPr/>
        <p:txBody>
          <a:bodyPr/>
          <a:lstStyle/>
          <a:p>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8" y="1295400"/>
            <a:ext cx="8810625" cy="546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6159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b="1" dirty="0"/>
              <a:t>Add Course</a:t>
            </a:r>
            <a:endParaRPr lang="en-US" dirty="0"/>
          </a:p>
        </p:txBody>
      </p:sp>
      <p:sp>
        <p:nvSpPr>
          <p:cNvPr id="4" name="TextBox 3"/>
          <p:cNvSpPr txBox="1"/>
          <p:nvPr/>
        </p:nvSpPr>
        <p:spPr>
          <a:xfrm>
            <a:off x="3200400" y="838200"/>
            <a:ext cx="2667000" cy="369332"/>
          </a:xfrm>
          <a:prstGeom prst="rect">
            <a:avLst/>
          </a:prstGeom>
          <a:noFill/>
        </p:spPr>
        <p:txBody>
          <a:bodyPr wrap="square" rtlCol="0">
            <a:spAutoFit/>
          </a:bodyPr>
          <a:lstStyle/>
          <a:p>
            <a:pPr algn="ctr"/>
            <a:r>
              <a:rPr lang="en-US" dirty="0" smtClean="0"/>
              <a:t>Batch Load</a:t>
            </a:r>
            <a:endParaRPr lang="en-US"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295401"/>
            <a:ext cx="88392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28600" y="6400800"/>
            <a:ext cx="8839200" cy="369332"/>
          </a:xfrm>
          <a:prstGeom prst="rect">
            <a:avLst/>
          </a:prstGeom>
          <a:noFill/>
        </p:spPr>
        <p:txBody>
          <a:bodyPr wrap="square" rtlCol="0">
            <a:spAutoFit/>
          </a:bodyPr>
          <a:lstStyle/>
          <a:p>
            <a:pPr algn="ctr"/>
            <a:r>
              <a:rPr lang="en-US" dirty="0" smtClean="0"/>
              <a:t>An “End Date” should not be included unless the course is no longer offered. </a:t>
            </a:r>
            <a:endParaRPr lang="en-US" dirty="0"/>
          </a:p>
        </p:txBody>
      </p:sp>
    </p:spTree>
    <p:extLst>
      <p:ext uri="{BB962C8B-B14F-4D97-AF65-F5344CB8AC3E}">
        <p14:creationId xmlns:p14="http://schemas.microsoft.com/office/powerpoint/2010/main" val="19981740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37509</TotalTime>
  <Words>868</Words>
  <Application>Microsoft Office PowerPoint</Application>
  <PresentationFormat>On-screen Show (4:3)</PresentationFormat>
  <Paragraphs>91</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Office Theme</vt:lpstr>
      <vt:lpstr>KFETS Kentucky Field Experience Tracking System</vt:lpstr>
      <vt:lpstr>Login to EPSB</vt:lpstr>
      <vt:lpstr>Log in to EPSB</vt:lpstr>
      <vt:lpstr>If you have an EPSB account, enter your username and password under “Existing User? Log in Here” If you do not have an EPSB account, click “Create New Account” under “New User? Create Account Here” If you have an account but forgot your log in information, click “Reset Account” under “Forgot Log in Info? Reset Here”</vt:lpstr>
      <vt:lpstr>Click on KFETS under EPSB Online Services </vt:lpstr>
      <vt:lpstr>Add Course</vt:lpstr>
      <vt:lpstr>Add Course</vt:lpstr>
      <vt:lpstr>Add Course</vt:lpstr>
      <vt:lpstr>Add Course</vt:lpstr>
      <vt:lpstr>PowerPoint Presentation</vt:lpstr>
      <vt:lpstr>Click “OK” to go back to the Batch Load Screen</vt:lpstr>
      <vt:lpstr>Add Course</vt:lpstr>
      <vt:lpstr>PowerPoint Presentation</vt:lpstr>
      <vt:lpstr>Manage Activity</vt:lpstr>
      <vt:lpstr>Detailed Report</vt:lpstr>
      <vt:lpstr>Detailed Summary</vt:lpstr>
      <vt:lpstr>Detailed Summary</vt:lpstr>
      <vt:lpstr>Transfers</vt:lpstr>
      <vt:lpstr>Transfers</vt:lpstr>
      <vt:lpstr>Transfers</vt:lpstr>
      <vt:lpstr>Transfers</vt:lpstr>
      <vt:lpstr>Transfers</vt:lpstr>
      <vt:lpstr>Transfers</vt:lpstr>
      <vt:lpstr>Transfers</vt:lpstr>
      <vt:lpstr>Transfers</vt:lpstr>
      <vt:lpstr>Exporting Data</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KFETS Kentucky Field Experience Tracking System</dc:title>
  <dc:creator>Graves, Lauren B (EPSB)</dc:creator>
  <cp:lastModifiedBy>Harrod, Brandon T (EPSB)</cp:lastModifiedBy>
  <cp:revision>52</cp:revision>
  <dcterms:created xsi:type="dcterms:W3CDTF">2014-01-24T20:49:40Z</dcterms:created>
  <dcterms:modified xsi:type="dcterms:W3CDTF">2018-05-21T19:03:20Z</dcterms:modified>
</cp:coreProperties>
</file>