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70" r:id="rId3"/>
    <p:sldId id="308" r:id="rId4"/>
    <p:sldId id="258" r:id="rId5"/>
    <p:sldId id="257" r:id="rId6"/>
    <p:sldId id="260" r:id="rId7"/>
    <p:sldId id="261" r:id="rId8"/>
    <p:sldId id="262" r:id="rId9"/>
    <p:sldId id="263" r:id="rId10"/>
    <p:sldId id="264" r:id="rId11"/>
    <p:sldId id="266" r:id="rId12"/>
    <p:sldId id="287" r:id="rId13"/>
    <p:sldId id="267" r:id="rId14"/>
    <p:sldId id="284" r:id="rId15"/>
    <p:sldId id="288" r:id="rId16"/>
    <p:sldId id="289" r:id="rId17"/>
    <p:sldId id="285" r:id="rId18"/>
    <p:sldId id="311" r:id="rId19"/>
    <p:sldId id="269" r:id="rId20"/>
    <p:sldId id="290" r:id="rId21"/>
    <p:sldId id="291" r:id="rId22"/>
    <p:sldId id="292" r:id="rId23"/>
    <p:sldId id="271" r:id="rId24"/>
    <p:sldId id="293" r:id="rId25"/>
    <p:sldId id="310" r:id="rId26"/>
    <p:sldId id="295" r:id="rId27"/>
    <p:sldId id="272" r:id="rId28"/>
    <p:sldId id="296" r:id="rId29"/>
    <p:sldId id="297" r:id="rId30"/>
    <p:sldId id="273" r:id="rId31"/>
    <p:sldId id="298" r:id="rId32"/>
    <p:sldId id="299" r:id="rId33"/>
    <p:sldId id="274" r:id="rId34"/>
    <p:sldId id="300" r:id="rId35"/>
    <p:sldId id="301" r:id="rId36"/>
    <p:sldId id="302" r:id="rId37"/>
    <p:sldId id="312" r:id="rId38"/>
    <p:sldId id="303" r:id="rId39"/>
    <p:sldId id="304" r:id="rId40"/>
    <p:sldId id="305" r:id="rId41"/>
    <p:sldId id="306" r:id="rId42"/>
    <p:sldId id="307" r:id="rId43"/>
    <p:sldId id="276" r:id="rId44"/>
    <p:sldId id="278" r:id="rId45"/>
    <p:sldId id="277" r:id="rId46"/>
    <p:sldId id="279" r:id="rId47"/>
    <p:sldId id="280" r:id="rId48"/>
    <p:sldId id="283" r:id="rId49"/>
    <p:sldId id="309"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od, Brandon T (EPSB)" initials="HBT(" lastIdx="0" clrIdx="0">
    <p:extLst>
      <p:ext uri="{19B8F6BF-5375-455C-9EA6-DF929625EA0E}">
        <p15:presenceInfo xmlns:p15="http://schemas.microsoft.com/office/powerpoint/2012/main" userId="S-1-5-21-2576998868-616304950-80321686-746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75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19B2C-8E76-4249-89DC-E29F58E4F69C}" type="datetimeFigureOut">
              <a:rPr lang="en-US" smtClean="0"/>
              <a:t>5/21/2018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A2474B-AE49-41B9-B415-3DA823BCBF29}" type="slidenum">
              <a:rPr lang="en-US" smtClean="0"/>
              <a:t>‹#›</a:t>
            </a:fld>
            <a:endParaRPr lang="en-US"/>
          </a:p>
        </p:txBody>
      </p:sp>
    </p:spTree>
    <p:extLst>
      <p:ext uri="{BB962C8B-B14F-4D97-AF65-F5344CB8AC3E}">
        <p14:creationId xmlns:p14="http://schemas.microsoft.com/office/powerpoint/2010/main" val="548698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2474B-AE49-41B9-B415-3DA823BCBF29}" type="slidenum">
              <a:rPr lang="en-US" smtClean="0"/>
              <a:t>9</a:t>
            </a:fld>
            <a:endParaRPr lang="en-US"/>
          </a:p>
        </p:txBody>
      </p:sp>
    </p:spTree>
    <p:extLst>
      <p:ext uri="{BB962C8B-B14F-4D97-AF65-F5344CB8AC3E}">
        <p14:creationId xmlns:p14="http://schemas.microsoft.com/office/powerpoint/2010/main" val="2217808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97D61D-0125-4D10-BCEB-6D1048D1AC67}"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C399A-E477-4AB6-995D-513008D645CF}" type="slidenum">
              <a:rPr lang="en-US" smtClean="0"/>
              <a:t>‹#›</a:t>
            </a:fld>
            <a:endParaRPr lang="en-US"/>
          </a:p>
        </p:txBody>
      </p:sp>
    </p:spTree>
    <p:extLst>
      <p:ext uri="{BB962C8B-B14F-4D97-AF65-F5344CB8AC3E}">
        <p14:creationId xmlns:p14="http://schemas.microsoft.com/office/powerpoint/2010/main" val="54143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7D61D-0125-4D10-BCEB-6D1048D1AC67}"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C399A-E477-4AB6-995D-513008D645CF}" type="slidenum">
              <a:rPr lang="en-US" smtClean="0"/>
              <a:t>‹#›</a:t>
            </a:fld>
            <a:endParaRPr lang="en-US"/>
          </a:p>
        </p:txBody>
      </p:sp>
    </p:spTree>
    <p:extLst>
      <p:ext uri="{BB962C8B-B14F-4D97-AF65-F5344CB8AC3E}">
        <p14:creationId xmlns:p14="http://schemas.microsoft.com/office/powerpoint/2010/main" val="2351601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7D61D-0125-4D10-BCEB-6D1048D1AC67}"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C399A-E477-4AB6-995D-513008D645CF}" type="slidenum">
              <a:rPr lang="en-US" smtClean="0"/>
              <a:t>‹#›</a:t>
            </a:fld>
            <a:endParaRPr lang="en-US"/>
          </a:p>
        </p:txBody>
      </p:sp>
    </p:spTree>
    <p:extLst>
      <p:ext uri="{BB962C8B-B14F-4D97-AF65-F5344CB8AC3E}">
        <p14:creationId xmlns:p14="http://schemas.microsoft.com/office/powerpoint/2010/main" val="1691915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7D61D-0125-4D10-BCEB-6D1048D1AC67}"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C399A-E477-4AB6-995D-513008D645CF}" type="slidenum">
              <a:rPr lang="en-US" smtClean="0"/>
              <a:t>‹#›</a:t>
            </a:fld>
            <a:endParaRPr lang="en-US"/>
          </a:p>
        </p:txBody>
      </p:sp>
    </p:spTree>
    <p:extLst>
      <p:ext uri="{BB962C8B-B14F-4D97-AF65-F5344CB8AC3E}">
        <p14:creationId xmlns:p14="http://schemas.microsoft.com/office/powerpoint/2010/main" val="241773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97D61D-0125-4D10-BCEB-6D1048D1AC67}"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C399A-E477-4AB6-995D-513008D645CF}" type="slidenum">
              <a:rPr lang="en-US" smtClean="0"/>
              <a:t>‹#›</a:t>
            </a:fld>
            <a:endParaRPr lang="en-US"/>
          </a:p>
        </p:txBody>
      </p:sp>
    </p:spTree>
    <p:extLst>
      <p:ext uri="{BB962C8B-B14F-4D97-AF65-F5344CB8AC3E}">
        <p14:creationId xmlns:p14="http://schemas.microsoft.com/office/powerpoint/2010/main" val="3012405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97D61D-0125-4D10-BCEB-6D1048D1AC67}"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C399A-E477-4AB6-995D-513008D645CF}" type="slidenum">
              <a:rPr lang="en-US" smtClean="0"/>
              <a:t>‹#›</a:t>
            </a:fld>
            <a:endParaRPr lang="en-US"/>
          </a:p>
        </p:txBody>
      </p:sp>
    </p:spTree>
    <p:extLst>
      <p:ext uri="{BB962C8B-B14F-4D97-AF65-F5344CB8AC3E}">
        <p14:creationId xmlns:p14="http://schemas.microsoft.com/office/powerpoint/2010/main" val="431576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97D61D-0125-4D10-BCEB-6D1048D1AC67}"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C399A-E477-4AB6-995D-513008D645CF}" type="slidenum">
              <a:rPr lang="en-US" smtClean="0"/>
              <a:t>‹#›</a:t>
            </a:fld>
            <a:endParaRPr lang="en-US"/>
          </a:p>
        </p:txBody>
      </p:sp>
    </p:spTree>
    <p:extLst>
      <p:ext uri="{BB962C8B-B14F-4D97-AF65-F5344CB8AC3E}">
        <p14:creationId xmlns:p14="http://schemas.microsoft.com/office/powerpoint/2010/main" val="1749209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97D61D-0125-4D10-BCEB-6D1048D1AC67}"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C399A-E477-4AB6-995D-513008D645CF}" type="slidenum">
              <a:rPr lang="en-US" smtClean="0"/>
              <a:t>‹#›</a:t>
            </a:fld>
            <a:endParaRPr lang="en-US"/>
          </a:p>
        </p:txBody>
      </p:sp>
    </p:spTree>
    <p:extLst>
      <p:ext uri="{BB962C8B-B14F-4D97-AF65-F5344CB8AC3E}">
        <p14:creationId xmlns:p14="http://schemas.microsoft.com/office/powerpoint/2010/main" val="1473199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7D61D-0125-4D10-BCEB-6D1048D1AC67}"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C399A-E477-4AB6-995D-513008D645CF}" type="slidenum">
              <a:rPr lang="en-US" smtClean="0"/>
              <a:t>‹#›</a:t>
            </a:fld>
            <a:endParaRPr lang="en-US"/>
          </a:p>
        </p:txBody>
      </p:sp>
    </p:spTree>
    <p:extLst>
      <p:ext uri="{BB962C8B-B14F-4D97-AF65-F5344CB8AC3E}">
        <p14:creationId xmlns:p14="http://schemas.microsoft.com/office/powerpoint/2010/main" val="171554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97D61D-0125-4D10-BCEB-6D1048D1AC67}"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C399A-E477-4AB6-995D-513008D645CF}" type="slidenum">
              <a:rPr lang="en-US" smtClean="0"/>
              <a:t>‹#›</a:t>
            </a:fld>
            <a:endParaRPr lang="en-US"/>
          </a:p>
        </p:txBody>
      </p:sp>
    </p:spTree>
    <p:extLst>
      <p:ext uri="{BB962C8B-B14F-4D97-AF65-F5344CB8AC3E}">
        <p14:creationId xmlns:p14="http://schemas.microsoft.com/office/powerpoint/2010/main" val="2746709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97D61D-0125-4D10-BCEB-6D1048D1AC67}"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C399A-E477-4AB6-995D-513008D645CF}" type="slidenum">
              <a:rPr lang="en-US" smtClean="0"/>
              <a:t>‹#›</a:t>
            </a:fld>
            <a:endParaRPr lang="en-US"/>
          </a:p>
        </p:txBody>
      </p:sp>
    </p:spTree>
    <p:extLst>
      <p:ext uri="{BB962C8B-B14F-4D97-AF65-F5344CB8AC3E}">
        <p14:creationId xmlns:p14="http://schemas.microsoft.com/office/powerpoint/2010/main" val="741995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7D61D-0125-4D10-BCEB-6D1048D1AC67}" type="datetimeFigureOut">
              <a:rPr lang="en-US" smtClean="0"/>
              <a:t>5/21/2018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C399A-E477-4AB6-995D-513008D645CF}" type="slidenum">
              <a:rPr lang="en-US" smtClean="0"/>
              <a:t>‹#›</a:t>
            </a:fld>
            <a:endParaRPr lang="en-US"/>
          </a:p>
        </p:txBody>
      </p:sp>
    </p:spTree>
    <p:extLst>
      <p:ext uri="{BB962C8B-B14F-4D97-AF65-F5344CB8AC3E}">
        <p14:creationId xmlns:p14="http://schemas.microsoft.com/office/powerpoint/2010/main" val="137174622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lrc.ky.gov/kar/016/005/040.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psb.ky.gov/"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normAutofit/>
          </a:bodyPr>
          <a:lstStyle/>
          <a:p>
            <a:r>
              <a:rPr lang="en-US" sz="7200" b="1" dirty="0" smtClean="0">
                <a:solidFill>
                  <a:srgbClr val="00B050"/>
                </a:solidFill>
              </a:rPr>
              <a:t>KFETS</a:t>
            </a:r>
            <a:r>
              <a:rPr lang="en-US" b="1" dirty="0" smtClean="0">
                <a:solidFill>
                  <a:srgbClr val="00B050"/>
                </a:solidFill>
              </a:rPr>
              <a:t/>
            </a:r>
            <a:br>
              <a:rPr lang="en-US" b="1" dirty="0" smtClean="0">
                <a:solidFill>
                  <a:srgbClr val="00B050"/>
                </a:solidFill>
              </a:rPr>
            </a:br>
            <a:r>
              <a:rPr lang="en-US" sz="3200" b="1" dirty="0" smtClean="0">
                <a:solidFill>
                  <a:srgbClr val="00B050"/>
                </a:solidFill>
              </a:rPr>
              <a:t>Kentucky Field Experience Tracking System</a:t>
            </a:r>
            <a:endParaRPr lang="en-US" sz="3200" b="1" dirty="0">
              <a:solidFill>
                <a:srgbClr val="00B050"/>
              </a:solidFill>
            </a:endParaRPr>
          </a:p>
        </p:txBody>
      </p:sp>
      <p:sp>
        <p:nvSpPr>
          <p:cNvPr id="3" name="Subtitle 2"/>
          <p:cNvSpPr>
            <a:spLocks noGrp="1"/>
          </p:cNvSpPr>
          <p:nvPr>
            <p:ph type="subTitle" idx="1"/>
          </p:nvPr>
        </p:nvSpPr>
        <p:spPr/>
        <p:txBody>
          <a:bodyPr/>
          <a:lstStyle/>
          <a:p>
            <a:r>
              <a:rPr lang="en-US" b="1" dirty="0" smtClean="0"/>
              <a:t>Candidate</a:t>
            </a:r>
            <a:endParaRPr lang="en-US" b="1" dirty="0"/>
          </a:p>
        </p:txBody>
      </p:sp>
    </p:spTree>
    <p:extLst>
      <p:ext uri="{BB962C8B-B14F-4D97-AF65-F5344CB8AC3E}">
        <p14:creationId xmlns:p14="http://schemas.microsoft.com/office/powerpoint/2010/main" val="2286106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Disclaimer</a:t>
            </a:r>
            <a:endParaRPr lang="en-US" b="1"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8392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4119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Categories</a:t>
            </a:r>
            <a:endParaRPr lang="en-US" b="1"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B. Observations in schools and related agencies (If a public, Kentucky school is selected, data for Diverse Group Information will be populated by Infinite Campus data)</a:t>
            </a:r>
          </a:p>
          <a:p>
            <a:pPr marL="0" indent="0">
              <a:buNone/>
            </a:pPr>
            <a:r>
              <a:rPr lang="en-US" dirty="0" smtClean="0"/>
              <a:t>C. Student tutoring</a:t>
            </a:r>
          </a:p>
          <a:p>
            <a:pPr marL="0" indent="0">
              <a:buNone/>
            </a:pPr>
            <a:r>
              <a:rPr lang="en-US" dirty="0" smtClean="0"/>
              <a:t>D. Interaction with families of students</a:t>
            </a:r>
          </a:p>
          <a:p>
            <a:pPr marL="0" indent="0">
              <a:buNone/>
            </a:pPr>
            <a:r>
              <a:rPr lang="en-US" dirty="0" smtClean="0"/>
              <a:t>E. Attendance at a school board and school-based council meeting</a:t>
            </a:r>
          </a:p>
          <a:p>
            <a:pPr marL="0" indent="0">
              <a:buNone/>
            </a:pPr>
            <a:r>
              <a:rPr lang="en-US" dirty="0" smtClean="0"/>
              <a:t>F. Participation in a school-based professional learning community </a:t>
            </a:r>
          </a:p>
          <a:p>
            <a:pPr marL="0" indent="0">
              <a:buNone/>
            </a:pPr>
            <a:r>
              <a:rPr lang="en-US" dirty="0" smtClean="0"/>
              <a:t>G. Opportunities to assist teachers or other school professionals (if a public, Kentucky school is selected, data for Diverse Group Information will be populated by Infinite Campus data)</a:t>
            </a:r>
          </a:p>
          <a:p>
            <a:pPr marL="0" indent="0">
              <a:buNone/>
            </a:pPr>
            <a:r>
              <a:rPr lang="en-US" dirty="0" smtClean="0"/>
              <a:t>H. Other (when selected for overall category, or within categories, all information must be entered manually)</a:t>
            </a:r>
          </a:p>
          <a:p>
            <a:pPr marL="0" indent="0" algn="ctr">
              <a:buNone/>
            </a:pPr>
            <a:r>
              <a:rPr lang="en-US" dirty="0">
                <a:hlinkClick r:id="rId2"/>
              </a:rPr>
              <a:t>http://</a:t>
            </a:r>
            <a:r>
              <a:rPr lang="en-US" dirty="0" smtClean="0">
                <a:hlinkClick r:id="rId2"/>
              </a:rPr>
              <a:t>www.lrc.ky.gov/kar/016/005/040.htm</a:t>
            </a:r>
            <a:r>
              <a:rPr lang="en-US" dirty="0" smtClean="0"/>
              <a:t> </a:t>
            </a:r>
            <a:endParaRPr lang="en-US" dirty="0"/>
          </a:p>
        </p:txBody>
      </p:sp>
    </p:spTree>
    <p:extLst>
      <p:ext uri="{BB962C8B-B14F-4D97-AF65-F5344CB8AC3E}">
        <p14:creationId xmlns:p14="http://schemas.microsoft.com/office/powerpoint/2010/main" val="2055505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Category Information</a:t>
            </a:r>
            <a:endParaRPr lang="en-US" b="1" dirty="0"/>
          </a:p>
        </p:txBody>
      </p:sp>
      <p:sp>
        <p:nvSpPr>
          <p:cNvPr id="3" name="Content Placeholder 2"/>
          <p:cNvSpPr>
            <a:spLocks noGrp="1"/>
          </p:cNvSpPr>
          <p:nvPr>
            <p:ph idx="1"/>
          </p:nvPr>
        </p:nvSpPr>
        <p:spPr>
          <a:xfrm>
            <a:off x="457200" y="1600201"/>
            <a:ext cx="8229600" cy="4191000"/>
          </a:xfrm>
        </p:spPr>
        <p:txBody>
          <a:bodyPr/>
          <a:lstStyle/>
          <a:p>
            <a:endParaRPr lang="en-US" dirty="0"/>
          </a:p>
        </p:txBody>
      </p:sp>
      <p:sp>
        <p:nvSpPr>
          <p:cNvPr id="5" name="TextBox 4"/>
          <p:cNvSpPr txBox="1"/>
          <p:nvPr/>
        </p:nvSpPr>
        <p:spPr>
          <a:xfrm>
            <a:off x="533400" y="5791200"/>
            <a:ext cx="8305800" cy="646331"/>
          </a:xfrm>
          <a:prstGeom prst="rect">
            <a:avLst/>
          </a:prstGeom>
          <a:noFill/>
        </p:spPr>
        <p:txBody>
          <a:bodyPr wrap="square" rtlCol="0">
            <a:spAutoFit/>
          </a:bodyPr>
          <a:lstStyle/>
          <a:p>
            <a:r>
              <a:rPr lang="en-US" dirty="0"/>
              <a:t>If you are uncertain about which category to choose, contact your Field Experience Coordinator or institution.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89154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446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b="1" dirty="0" smtClean="0"/>
              <a:t>B. Observations in schools and related agencies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marL="0" indent="0" algn="ctr">
              <a:buNone/>
            </a:pPr>
            <a:r>
              <a:rPr lang="en-US" sz="2400" dirty="0" smtClean="0">
                <a:solidFill>
                  <a:srgbClr val="00B0F0"/>
                </a:solidFill>
              </a:rPr>
              <a:t>Schools</a:t>
            </a:r>
          </a:p>
          <a:p>
            <a:pPr marL="0" indent="0">
              <a:buNone/>
            </a:pPr>
            <a:r>
              <a:rPr lang="en-US" sz="2000" dirty="0" smtClean="0"/>
              <a:t>If observations in a Kentucky public school is selected, data from Infinite Campus will populate the Diverse Groups Information. If data is not available, manually enter the data in the Diverse Groups Information section. If the teacher/course does not appear, select “Other” at the bottom of the teacher name list to manually enter data. </a:t>
            </a:r>
            <a:endParaRPr lang="en-US" sz="2000" dirty="0"/>
          </a:p>
          <a:p>
            <a:pPr marL="0" indent="0">
              <a:buNone/>
            </a:pPr>
            <a:r>
              <a:rPr lang="en-US" sz="2000" dirty="0" smtClean="0"/>
              <a:t>If observations in a school is selected and either the experience was out-of-state and/or in a private school, data for Diverse Groups Information must be manually entered. </a:t>
            </a:r>
          </a:p>
          <a:p>
            <a:pPr marL="0" indent="0" algn="ctr">
              <a:buNone/>
            </a:pPr>
            <a:r>
              <a:rPr lang="en-US" sz="2400" dirty="0" smtClean="0">
                <a:solidFill>
                  <a:srgbClr val="00B0F0"/>
                </a:solidFill>
              </a:rPr>
              <a:t>Related Agencies</a:t>
            </a:r>
          </a:p>
          <a:p>
            <a:pPr marL="0" indent="0">
              <a:buNone/>
            </a:pPr>
            <a:r>
              <a:rPr lang="en-US" sz="2000" dirty="0" smtClean="0"/>
              <a:t>If you select observations in related agencies, manually entering the data is required. </a:t>
            </a:r>
          </a:p>
          <a:p>
            <a:pPr marL="0" indent="0">
              <a:buNone/>
            </a:pPr>
            <a:endParaRPr lang="en-US" sz="2000"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2464482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t>B. Observations in schools</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533400" y="6019800"/>
            <a:ext cx="8382000" cy="923330"/>
          </a:xfrm>
          <a:prstGeom prst="rect">
            <a:avLst/>
          </a:prstGeom>
          <a:noFill/>
        </p:spPr>
        <p:txBody>
          <a:bodyPr wrap="square" rtlCol="0">
            <a:spAutoFit/>
          </a:bodyPr>
          <a:lstStyle/>
          <a:p>
            <a:r>
              <a:rPr lang="en-US" dirty="0" smtClean="0"/>
              <a:t>*If a teacher or course does not appear in the dropdown list, data for Diverse Groups Information will not appear. Choose “Other” at the bottom of the list of Teachers to manually enter data. </a:t>
            </a:r>
            <a:endParaRPr lang="en-US" dirty="0"/>
          </a:p>
        </p:txBody>
      </p:sp>
      <p:sp>
        <p:nvSpPr>
          <p:cNvPr id="5" name="TextBox 4"/>
          <p:cNvSpPr txBox="1"/>
          <p:nvPr/>
        </p:nvSpPr>
        <p:spPr>
          <a:xfrm>
            <a:off x="1905000" y="762000"/>
            <a:ext cx="5334000" cy="369332"/>
          </a:xfrm>
          <a:prstGeom prst="rect">
            <a:avLst/>
          </a:prstGeom>
          <a:noFill/>
        </p:spPr>
        <p:txBody>
          <a:bodyPr wrap="square" rtlCol="0">
            <a:spAutoFit/>
          </a:bodyPr>
          <a:lstStyle/>
          <a:p>
            <a:pPr algn="ctr"/>
            <a:r>
              <a:rPr lang="en-US" dirty="0" smtClean="0"/>
              <a:t>School/Kentucky/Public</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31332"/>
            <a:ext cx="8991600" cy="4959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8655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smtClean="0"/>
              <a:t>B. Observations in schools</a:t>
            </a:r>
            <a:endParaRPr lang="en-US" b="1" dirty="0"/>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1600200" y="871682"/>
            <a:ext cx="6019800" cy="381000"/>
          </a:xfrm>
          <a:prstGeom prst="rect">
            <a:avLst/>
          </a:prstGeom>
          <a:noFill/>
        </p:spPr>
        <p:txBody>
          <a:bodyPr wrap="square" rtlCol="0">
            <a:spAutoFit/>
          </a:bodyPr>
          <a:lstStyle/>
          <a:p>
            <a:pPr algn="ctr"/>
            <a:r>
              <a:rPr lang="en-US" dirty="0" smtClean="0"/>
              <a:t>School/Kentucky/Non-Public</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1401619"/>
            <a:ext cx="8953500" cy="5419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9735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dirty="0" smtClean="0"/>
              <a:t>B. Observations in schools</a:t>
            </a:r>
            <a:endParaRPr lang="en-US" b="1"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610591" y="919079"/>
            <a:ext cx="5943600" cy="369332"/>
          </a:xfrm>
          <a:prstGeom prst="rect">
            <a:avLst/>
          </a:prstGeom>
          <a:noFill/>
        </p:spPr>
        <p:txBody>
          <a:bodyPr wrap="square" rtlCol="0">
            <a:spAutoFit/>
          </a:bodyPr>
          <a:lstStyle/>
          <a:p>
            <a:pPr algn="ctr"/>
            <a:r>
              <a:rPr lang="en-US" dirty="0" smtClean="0"/>
              <a:t>School/Out-of-state</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88412"/>
            <a:ext cx="8991600" cy="5506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4278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1" y="76200"/>
            <a:ext cx="8982075" cy="1066800"/>
          </a:xfrm>
        </p:spPr>
        <p:txBody>
          <a:bodyPr>
            <a:noAutofit/>
          </a:bodyPr>
          <a:lstStyle/>
          <a:p>
            <a:r>
              <a:rPr lang="en-US" b="1" dirty="0" smtClean="0"/>
              <a:t>B. Observations in related agencies</a:t>
            </a:r>
            <a:endParaRPr lang="en-US" b="1"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914400" y="919079"/>
            <a:ext cx="7391400" cy="369332"/>
          </a:xfrm>
          <a:prstGeom prst="rect">
            <a:avLst/>
          </a:prstGeom>
          <a:noFill/>
        </p:spPr>
        <p:txBody>
          <a:bodyPr wrap="square" rtlCol="0">
            <a:spAutoFit/>
          </a:bodyPr>
          <a:lstStyle/>
          <a:p>
            <a:pPr algn="ctr"/>
            <a:r>
              <a:rPr lang="en-US" dirty="0" smtClean="0"/>
              <a:t>Related Agency/ Kentucky</a:t>
            </a:r>
            <a:endParaRPr lang="en-US" dirty="0"/>
          </a:p>
        </p:txBody>
      </p:sp>
      <p:sp>
        <p:nvSpPr>
          <p:cNvPr id="5" name="Rectangle 4"/>
          <p:cNvSpPr/>
          <p:nvPr/>
        </p:nvSpPr>
        <p:spPr>
          <a:xfrm>
            <a:off x="2590800" y="6474023"/>
            <a:ext cx="4572000" cy="307777"/>
          </a:xfrm>
          <a:prstGeom prst="rect">
            <a:avLst/>
          </a:prstGeom>
        </p:spPr>
        <p:txBody>
          <a:bodyPr>
            <a:spAutoFit/>
          </a:bodyPr>
          <a:lstStyle/>
          <a:p>
            <a:r>
              <a:rPr lang="en-US" sz="1400" b="1" dirty="0" smtClean="0">
                <a:solidFill>
                  <a:schemeClr val="bg1"/>
                </a:solidFill>
              </a:rPr>
              <a:t> </a:t>
            </a:r>
            <a:endParaRPr lang="en-US" sz="1400" b="1" dirty="0">
              <a:solidFill>
                <a:schemeClr val="bg1"/>
              </a:solidFill>
            </a:endParaRPr>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69557"/>
            <a:ext cx="8991600" cy="5436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3531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1143000"/>
          </a:xfrm>
        </p:spPr>
        <p:txBody>
          <a:bodyPr>
            <a:noAutofit/>
          </a:bodyPr>
          <a:lstStyle/>
          <a:p>
            <a:r>
              <a:rPr lang="en-US" b="1" dirty="0"/>
              <a:t>B. Observations in related agencies</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838200" y="914400"/>
            <a:ext cx="7391400" cy="369332"/>
          </a:xfrm>
          <a:prstGeom prst="rect">
            <a:avLst/>
          </a:prstGeom>
          <a:noFill/>
        </p:spPr>
        <p:txBody>
          <a:bodyPr wrap="square" rtlCol="0">
            <a:spAutoFit/>
          </a:bodyPr>
          <a:lstStyle/>
          <a:p>
            <a:pPr algn="ctr"/>
            <a:r>
              <a:rPr lang="en-US" dirty="0" smtClean="0"/>
              <a:t>Related Agency/Out-of-state</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1283732"/>
            <a:ext cx="8982075" cy="549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3914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smtClean="0"/>
              <a:t>C. Student tutoring</a:t>
            </a:r>
            <a:endParaRPr lang="en-US" b="1" dirty="0"/>
          </a:p>
        </p:txBody>
      </p:sp>
      <p:sp>
        <p:nvSpPr>
          <p:cNvPr id="3" name="Content Placeholder 2"/>
          <p:cNvSpPr>
            <a:spLocks noGrp="1"/>
          </p:cNvSpPr>
          <p:nvPr>
            <p:ph idx="1"/>
          </p:nvPr>
        </p:nvSpPr>
        <p:spPr>
          <a:xfrm>
            <a:off x="457200" y="990600"/>
            <a:ext cx="8229600" cy="5791200"/>
          </a:xfrm>
        </p:spPr>
        <p:txBody>
          <a:bodyPr/>
          <a:lstStyle/>
          <a:p>
            <a:r>
              <a:rPr lang="en-US" sz="2000" dirty="0" smtClean="0"/>
              <a:t>Did this field experience take place in Kentucky? Yes and Public or Non-Public</a:t>
            </a:r>
          </a:p>
          <a:p>
            <a:pPr lvl="1"/>
            <a:r>
              <a:rPr lang="en-US" sz="1600" dirty="0" smtClean="0"/>
              <a:t>Select district information</a:t>
            </a:r>
          </a:p>
          <a:p>
            <a:pPr lvl="1"/>
            <a:r>
              <a:rPr lang="en-US" sz="1600" dirty="0" smtClean="0"/>
              <a:t>Manually enter teacher, school personnel, or related agency personnel information</a:t>
            </a:r>
          </a:p>
          <a:p>
            <a:pPr lvl="1"/>
            <a:r>
              <a:rPr lang="en-US" sz="1600" dirty="0" smtClean="0"/>
              <a:t>Select date and enter hour(s) of field experience</a:t>
            </a:r>
          </a:p>
          <a:p>
            <a:pPr lvl="1"/>
            <a:r>
              <a:rPr lang="en-US" sz="1600" dirty="0" smtClean="0"/>
              <a:t>Manually select diverse groups information</a:t>
            </a:r>
          </a:p>
          <a:p>
            <a:pPr lvl="1"/>
            <a:r>
              <a:rPr lang="en-US" sz="1600" dirty="0" smtClean="0"/>
              <a:t>Enter reflection</a:t>
            </a:r>
          </a:p>
          <a:p>
            <a:pPr lvl="1"/>
            <a:r>
              <a:rPr lang="en-US" sz="1600" dirty="0" smtClean="0"/>
              <a:t>Select Save &amp; Exit or Save &amp; Add New</a:t>
            </a:r>
          </a:p>
          <a:p>
            <a:r>
              <a:rPr lang="en-US" sz="2000" dirty="0" smtClean="0"/>
              <a:t>Did this field experience take place in Kentucky? No</a:t>
            </a:r>
          </a:p>
          <a:p>
            <a:pPr lvl="1"/>
            <a:r>
              <a:rPr lang="en-US" sz="1600" dirty="0" smtClean="0"/>
              <a:t>Manually enter teacher, school personnel, related agency personnel information</a:t>
            </a:r>
          </a:p>
          <a:p>
            <a:pPr lvl="1"/>
            <a:r>
              <a:rPr lang="en-US" sz="1600" dirty="0" smtClean="0"/>
              <a:t>Manually enter name of organization and related information </a:t>
            </a:r>
          </a:p>
          <a:p>
            <a:pPr lvl="1"/>
            <a:r>
              <a:rPr lang="en-US" sz="1600" dirty="0" smtClean="0"/>
              <a:t>Select date and enter hour(s) of field experience</a:t>
            </a:r>
          </a:p>
          <a:p>
            <a:pPr lvl="1"/>
            <a:r>
              <a:rPr lang="en-US" sz="1600" dirty="0" smtClean="0"/>
              <a:t>Manually select diverse groups information</a:t>
            </a:r>
          </a:p>
          <a:p>
            <a:pPr lvl="1"/>
            <a:r>
              <a:rPr lang="en-US" sz="1600" dirty="0" smtClean="0"/>
              <a:t>Enter reflection</a:t>
            </a:r>
          </a:p>
          <a:p>
            <a:pPr lvl="1"/>
            <a:r>
              <a:rPr lang="en-US" sz="1600" dirty="0"/>
              <a:t>Select Save &amp; Exit or Save &amp; Add </a:t>
            </a:r>
            <a:r>
              <a:rPr lang="en-US" sz="1600" dirty="0" smtClean="0"/>
              <a:t>New</a:t>
            </a:r>
            <a:endParaRPr lang="en-US" sz="1600" dirty="0"/>
          </a:p>
          <a:p>
            <a:pPr lvl="0"/>
            <a:r>
              <a:rPr lang="en-US" sz="2000" dirty="0">
                <a:solidFill>
                  <a:prstClr val="white"/>
                </a:solidFill>
              </a:rPr>
              <a:t>Other</a:t>
            </a:r>
          </a:p>
          <a:p>
            <a:pPr lvl="1"/>
            <a:r>
              <a:rPr lang="en-US" sz="1600" dirty="0" smtClean="0"/>
              <a:t>Select “Other” if the student teaching occurred outside of a school</a:t>
            </a:r>
          </a:p>
          <a:p>
            <a:pPr lvl="1"/>
            <a:r>
              <a:rPr lang="en-US" sz="1600" dirty="0" smtClean="0"/>
              <a:t>Manually enter required data</a:t>
            </a:r>
          </a:p>
          <a:p>
            <a:pPr marL="0" indent="0">
              <a:buNone/>
            </a:pPr>
            <a:endParaRPr lang="en-US" sz="2000" dirty="0" smtClean="0"/>
          </a:p>
        </p:txBody>
      </p:sp>
    </p:spTree>
    <p:extLst>
      <p:ext uri="{BB962C8B-B14F-4D97-AF65-F5344CB8AC3E}">
        <p14:creationId xmlns:p14="http://schemas.microsoft.com/office/powerpoint/2010/main" val="2971006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1131332"/>
            <a:ext cx="2514600" cy="37823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200"/>
            <a:ext cx="8229600" cy="838200"/>
          </a:xfrm>
        </p:spPr>
        <p:txBody>
          <a:bodyPr/>
          <a:lstStyle/>
          <a:p>
            <a:r>
              <a:rPr lang="en-US" b="1" dirty="0" smtClean="0"/>
              <a:t>Log in to EPSB</a:t>
            </a:r>
            <a:endParaRPr lang="en-US" b="1" dirty="0"/>
          </a:p>
        </p:txBody>
      </p:sp>
      <p:sp>
        <p:nvSpPr>
          <p:cNvPr id="4" name="TextBox 3"/>
          <p:cNvSpPr txBox="1"/>
          <p:nvPr/>
        </p:nvSpPr>
        <p:spPr>
          <a:xfrm>
            <a:off x="1524000" y="762000"/>
            <a:ext cx="6172200" cy="369332"/>
          </a:xfrm>
          <a:prstGeom prst="rect">
            <a:avLst/>
          </a:prstGeom>
          <a:noFill/>
        </p:spPr>
        <p:txBody>
          <a:bodyPr wrap="square" rtlCol="0">
            <a:spAutoFit/>
          </a:bodyPr>
          <a:lstStyle/>
          <a:p>
            <a:pPr algn="ctr"/>
            <a:r>
              <a:rPr lang="en-US" dirty="0" smtClean="0"/>
              <a:t>The preferred browser for KFETS is IE 9 and above</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06731"/>
            <a:ext cx="8153400" cy="4991070"/>
          </a:xfrm>
        </p:spPr>
      </p:pic>
      <p:sp>
        <p:nvSpPr>
          <p:cNvPr id="8" name="TextBox 7"/>
          <p:cNvSpPr txBox="1"/>
          <p:nvPr/>
        </p:nvSpPr>
        <p:spPr>
          <a:xfrm>
            <a:off x="509626" y="1131332"/>
            <a:ext cx="2385974" cy="646331"/>
          </a:xfrm>
          <a:prstGeom prst="rect">
            <a:avLst/>
          </a:prstGeom>
          <a:noFill/>
          <a:ln w="12700">
            <a:noFill/>
          </a:ln>
        </p:spPr>
        <p:txBody>
          <a:bodyPr wrap="none" rtlCol="0">
            <a:spAutoFit/>
          </a:bodyPr>
          <a:lstStyle/>
          <a:p>
            <a:r>
              <a:rPr lang="en-US" dirty="0">
                <a:solidFill>
                  <a:schemeClr val="bg1">
                    <a:lumMod val="95000"/>
                    <a:lumOff val="5000"/>
                  </a:schemeClr>
                </a:solidFill>
              </a:rPr>
              <a:t>Go to </a:t>
            </a:r>
            <a:r>
              <a:rPr lang="en-US" dirty="0" smtClean="0">
                <a:ln w="9525">
                  <a:solidFill>
                    <a:schemeClr val="bg1"/>
                  </a:solidFill>
                </a:ln>
                <a:solidFill>
                  <a:schemeClr val="bg1">
                    <a:lumMod val="95000"/>
                    <a:lumOff val="5000"/>
                  </a:schemeClr>
                </a:solidFill>
                <a:hlinkClick r:id="rId3"/>
              </a:rPr>
              <a:t>www.epsb.ky.gov</a:t>
            </a:r>
            <a:endParaRPr lang="en-US" dirty="0" smtClean="0">
              <a:ln w="9525">
                <a:solidFill>
                  <a:schemeClr val="bg1"/>
                </a:solidFill>
              </a:ln>
              <a:solidFill>
                <a:schemeClr val="bg1">
                  <a:lumMod val="95000"/>
                  <a:lumOff val="5000"/>
                </a:schemeClr>
              </a:solidFill>
            </a:endParaRPr>
          </a:p>
          <a:p>
            <a:endParaRPr lang="en-US" dirty="0">
              <a:ln w="9525">
                <a:solidFill>
                  <a:schemeClr val="bg1"/>
                </a:solidFill>
              </a:ln>
            </a:endParaRPr>
          </a:p>
        </p:txBody>
      </p:sp>
      <p:sp>
        <p:nvSpPr>
          <p:cNvPr id="10" name="Bent-Up Arrow 9"/>
          <p:cNvSpPr/>
          <p:nvPr/>
        </p:nvSpPr>
        <p:spPr>
          <a:xfrm>
            <a:off x="2438400" y="2024462"/>
            <a:ext cx="533400" cy="490138"/>
          </a:xfrm>
          <a:prstGeom prst="bentUp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043074" y="2372832"/>
            <a:ext cx="1600200" cy="5334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95000"/>
                    <a:lumOff val="5000"/>
                  </a:schemeClr>
                </a:solidFill>
              </a:rPr>
              <a:t>Click Here for log in</a:t>
            </a:r>
            <a:endParaRPr lang="en-US" dirty="0">
              <a:solidFill>
                <a:schemeClr val="bg1">
                  <a:lumMod val="95000"/>
                  <a:lumOff val="5000"/>
                </a:schemeClr>
              </a:solidFill>
            </a:endParaRPr>
          </a:p>
        </p:txBody>
      </p:sp>
    </p:spTree>
    <p:extLst>
      <p:ext uri="{BB962C8B-B14F-4D97-AF65-F5344CB8AC3E}">
        <p14:creationId xmlns:p14="http://schemas.microsoft.com/office/powerpoint/2010/main" val="3899742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smtClean="0"/>
              <a:t>C. Student tutoring</a:t>
            </a:r>
            <a:endParaRPr lang="en-US" b="1"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2362200" y="762000"/>
            <a:ext cx="4495800" cy="381000"/>
          </a:xfrm>
          <a:prstGeom prst="rect">
            <a:avLst/>
          </a:prstGeom>
          <a:noFill/>
        </p:spPr>
        <p:txBody>
          <a:bodyPr wrap="square" rtlCol="0">
            <a:spAutoFit/>
          </a:bodyPr>
          <a:lstStyle/>
          <a:p>
            <a:pPr algn="ctr"/>
            <a:r>
              <a:rPr lang="en-US" dirty="0" smtClean="0"/>
              <a:t>Kentucky/Public or Non-Public</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1219200"/>
            <a:ext cx="9029700" cy="552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6821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dirty="0" smtClean="0"/>
              <a:t>C. Student tutoring</a:t>
            </a:r>
            <a:endParaRPr lang="en-US" b="1"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2362200" y="838200"/>
            <a:ext cx="4495800" cy="381000"/>
          </a:xfrm>
          <a:prstGeom prst="rect">
            <a:avLst/>
          </a:prstGeom>
          <a:noFill/>
        </p:spPr>
        <p:txBody>
          <a:bodyPr wrap="square" rtlCol="0">
            <a:spAutoFit/>
          </a:bodyPr>
          <a:lstStyle/>
          <a:p>
            <a:pPr algn="ctr"/>
            <a:r>
              <a:rPr lang="en-US" dirty="0" smtClean="0"/>
              <a:t>Kentucky/Other</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19200"/>
            <a:ext cx="8940686" cy="5489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2370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b="1" dirty="0" smtClean="0"/>
              <a:t>C. Student tutoring</a:t>
            </a:r>
            <a:endParaRPr lang="en-US" b="1"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2438400" y="882134"/>
            <a:ext cx="4419600" cy="369332"/>
          </a:xfrm>
          <a:prstGeom prst="rect">
            <a:avLst/>
          </a:prstGeom>
          <a:noFill/>
        </p:spPr>
        <p:txBody>
          <a:bodyPr wrap="square" rtlCol="0">
            <a:spAutoFit/>
          </a:bodyPr>
          <a:lstStyle/>
          <a:p>
            <a:pPr algn="ctr"/>
            <a:r>
              <a:rPr lang="en-US" dirty="0" smtClean="0"/>
              <a:t>Out-of-state</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51466"/>
            <a:ext cx="8839200" cy="545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925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sz="4000" b="1" dirty="0" smtClean="0"/>
              <a:t>D. Interaction with families of students</a:t>
            </a:r>
            <a:endParaRPr lang="en-US" sz="4000" b="1" dirty="0"/>
          </a:p>
        </p:txBody>
      </p:sp>
      <p:sp>
        <p:nvSpPr>
          <p:cNvPr id="3" name="Content Placeholder 2"/>
          <p:cNvSpPr>
            <a:spLocks noGrp="1"/>
          </p:cNvSpPr>
          <p:nvPr>
            <p:ph idx="1"/>
          </p:nvPr>
        </p:nvSpPr>
        <p:spPr/>
        <p:txBody>
          <a:bodyPr>
            <a:normAutofit fontScale="92500" lnSpcReduction="10000"/>
          </a:bodyPr>
          <a:lstStyle/>
          <a:p>
            <a:r>
              <a:rPr lang="en-US" sz="2000" dirty="0" smtClean="0"/>
              <a:t>Did this field experience take place in Kentucky? Yes and Public or Non-Public</a:t>
            </a:r>
          </a:p>
          <a:p>
            <a:pPr lvl="1"/>
            <a:r>
              <a:rPr lang="en-US" sz="1600" dirty="0" smtClean="0"/>
              <a:t>Select district information</a:t>
            </a:r>
          </a:p>
          <a:p>
            <a:pPr lvl="1"/>
            <a:r>
              <a:rPr lang="en-US" sz="1600" dirty="0" smtClean="0"/>
              <a:t>Manually enter teacher, school personnel, or related agency personnel information</a:t>
            </a:r>
          </a:p>
          <a:p>
            <a:pPr lvl="1"/>
            <a:r>
              <a:rPr lang="en-US" sz="1600" dirty="0" smtClean="0"/>
              <a:t>Select date and enter hour(s) of field experience</a:t>
            </a:r>
          </a:p>
          <a:p>
            <a:pPr lvl="1"/>
            <a:r>
              <a:rPr lang="en-US" sz="1600" dirty="0" smtClean="0"/>
              <a:t>Manually select diverse groups information</a:t>
            </a:r>
          </a:p>
          <a:p>
            <a:pPr lvl="1"/>
            <a:r>
              <a:rPr lang="en-US" sz="1600" dirty="0" smtClean="0"/>
              <a:t>Enter reflection</a:t>
            </a:r>
          </a:p>
          <a:p>
            <a:r>
              <a:rPr lang="en-US" sz="2000" dirty="0" smtClean="0"/>
              <a:t>Did this field experience take place in Kentucky? No</a:t>
            </a:r>
          </a:p>
          <a:p>
            <a:pPr lvl="1"/>
            <a:r>
              <a:rPr lang="en-US" sz="1600" dirty="0" smtClean="0"/>
              <a:t>Manually enter teacher, school personnel, related agency personnel information</a:t>
            </a:r>
          </a:p>
          <a:p>
            <a:pPr lvl="1"/>
            <a:r>
              <a:rPr lang="en-US" sz="1600" dirty="0" smtClean="0"/>
              <a:t>Manually enter name of organization and related information </a:t>
            </a:r>
          </a:p>
          <a:p>
            <a:pPr lvl="1"/>
            <a:r>
              <a:rPr lang="en-US" sz="1600" dirty="0" smtClean="0"/>
              <a:t>Select date and enter hour(s) of field experience</a:t>
            </a:r>
          </a:p>
          <a:p>
            <a:pPr lvl="1"/>
            <a:r>
              <a:rPr lang="en-US" sz="1600" dirty="0" smtClean="0"/>
              <a:t>Manually select diverse groups information</a:t>
            </a:r>
          </a:p>
          <a:p>
            <a:pPr lvl="1"/>
            <a:r>
              <a:rPr lang="en-US" sz="1600" dirty="0" smtClean="0"/>
              <a:t>Enter reflection</a:t>
            </a:r>
          </a:p>
          <a:p>
            <a:pPr marL="457200" lvl="1" indent="0">
              <a:buNone/>
            </a:pPr>
            <a:endParaRPr lang="en-US" sz="1600" dirty="0" smtClean="0"/>
          </a:p>
          <a:p>
            <a:pPr lvl="0"/>
            <a:r>
              <a:rPr lang="en-US" sz="2000" dirty="0">
                <a:solidFill>
                  <a:prstClr val="white"/>
                </a:solidFill>
              </a:rPr>
              <a:t>Other</a:t>
            </a:r>
          </a:p>
          <a:p>
            <a:pPr lvl="1"/>
            <a:r>
              <a:rPr lang="en-US" sz="1600" dirty="0"/>
              <a:t>Select “Other” if the </a:t>
            </a:r>
            <a:r>
              <a:rPr lang="en-US" sz="1600" dirty="0" smtClean="0"/>
              <a:t>interaction with families of students occurred </a:t>
            </a:r>
            <a:r>
              <a:rPr lang="en-US" sz="1600" dirty="0"/>
              <a:t>outside of a school</a:t>
            </a:r>
          </a:p>
          <a:p>
            <a:pPr lvl="1"/>
            <a:r>
              <a:rPr lang="en-US" sz="1600" dirty="0"/>
              <a:t>Manually enter required data</a:t>
            </a:r>
          </a:p>
          <a:p>
            <a:pPr marL="0" indent="0">
              <a:buNone/>
            </a:pPr>
            <a:endParaRPr lang="en-US" dirty="0"/>
          </a:p>
        </p:txBody>
      </p:sp>
    </p:spTree>
    <p:extLst>
      <p:ext uri="{BB962C8B-B14F-4D97-AF65-F5344CB8AC3E}">
        <p14:creationId xmlns:p14="http://schemas.microsoft.com/office/powerpoint/2010/main" val="26937895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533400"/>
            <a:ext cx="8991599" cy="609600"/>
          </a:xfrm>
        </p:spPr>
        <p:txBody>
          <a:bodyPr>
            <a:normAutofit fontScale="90000"/>
          </a:bodyPr>
          <a:lstStyle/>
          <a:p>
            <a:r>
              <a:rPr lang="en-US" b="1" dirty="0" smtClean="0"/>
              <a:t>D. Interaction with families of students</a:t>
            </a:r>
            <a:r>
              <a:rPr lang="en-US" sz="3600" b="1" dirty="0" smtClean="0"/>
              <a:t/>
            </a:r>
            <a:br>
              <a:rPr lang="en-US" sz="3600" b="1" dirty="0" smtClean="0"/>
            </a:br>
            <a:endParaRPr lang="en-US" sz="3600" b="1" dirty="0"/>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878609" y="838200"/>
            <a:ext cx="7391400" cy="369332"/>
          </a:xfrm>
          <a:prstGeom prst="rect">
            <a:avLst/>
          </a:prstGeom>
          <a:noFill/>
        </p:spPr>
        <p:txBody>
          <a:bodyPr wrap="square" rtlCol="0">
            <a:spAutoFit/>
          </a:bodyPr>
          <a:lstStyle/>
          <a:p>
            <a:pPr algn="ctr"/>
            <a:r>
              <a:rPr lang="en-US" dirty="0" smtClean="0"/>
              <a:t>Kentucky/Public and Non-Public</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02914"/>
            <a:ext cx="8991600" cy="5578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9315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990600"/>
          </a:xfrm>
        </p:spPr>
        <p:txBody>
          <a:bodyPr>
            <a:noAutofit/>
          </a:bodyPr>
          <a:lstStyle/>
          <a:p>
            <a:r>
              <a:rPr lang="en-US" sz="4000" b="1" dirty="0"/>
              <a:t>D. Interaction with families of students</a:t>
            </a:r>
            <a:endParaRPr lang="en-US" sz="4000" dirty="0"/>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914400" y="838200"/>
            <a:ext cx="7315200" cy="369332"/>
          </a:xfrm>
          <a:prstGeom prst="rect">
            <a:avLst/>
          </a:prstGeom>
          <a:noFill/>
        </p:spPr>
        <p:txBody>
          <a:bodyPr wrap="square" rtlCol="0">
            <a:spAutoFit/>
          </a:bodyPr>
          <a:lstStyle/>
          <a:p>
            <a:pPr algn="ctr"/>
            <a:r>
              <a:rPr lang="en-US" dirty="0" smtClean="0"/>
              <a:t>Kentucky/Other</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07532"/>
            <a:ext cx="8991600" cy="5574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3135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234" y="76200"/>
            <a:ext cx="8820150" cy="990600"/>
          </a:xfrm>
        </p:spPr>
        <p:txBody>
          <a:bodyPr>
            <a:noAutofit/>
          </a:bodyPr>
          <a:lstStyle/>
          <a:p>
            <a:r>
              <a:rPr lang="en-US" sz="4000" b="1" dirty="0" smtClean="0"/>
              <a:t>D. Interaction with families of students</a:t>
            </a:r>
            <a:endParaRPr lang="en-US" sz="4000" b="1"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914400" y="838200"/>
            <a:ext cx="7315200" cy="369332"/>
          </a:xfrm>
          <a:prstGeom prst="rect">
            <a:avLst/>
          </a:prstGeom>
          <a:noFill/>
        </p:spPr>
        <p:txBody>
          <a:bodyPr wrap="square" rtlCol="0">
            <a:spAutoFit/>
          </a:bodyPr>
          <a:lstStyle/>
          <a:p>
            <a:pPr algn="ctr"/>
            <a:r>
              <a:rPr lang="en-US" dirty="0" smtClean="0"/>
              <a:t>Out-of-state</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07532"/>
            <a:ext cx="8991600" cy="5574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3495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 Attendance at a school board and school-based council meetings</a:t>
            </a:r>
            <a:endParaRPr lang="en-US" b="1" dirty="0"/>
          </a:p>
        </p:txBody>
      </p:sp>
      <p:sp>
        <p:nvSpPr>
          <p:cNvPr id="3" name="Content Placeholder 2"/>
          <p:cNvSpPr>
            <a:spLocks noGrp="1"/>
          </p:cNvSpPr>
          <p:nvPr>
            <p:ph idx="1"/>
          </p:nvPr>
        </p:nvSpPr>
        <p:spPr/>
        <p:txBody>
          <a:bodyPr>
            <a:normAutofit/>
          </a:bodyPr>
          <a:lstStyle/>
          <a:p>
            <a:r>
              <a:rPr lang="en-US" sz="2000" dirty="0" smtClean="0"/>
              <a:t>Did this field experience take place in Kentucky? Yes and Public or Non-public</a:t>
            </a:r>
          </a:p>
          <a:p>
            <a:pPr lvl="1"/>
            <a:r>
              <a:rPr lang="en-US" sz="1600" dirty="0" smtClean="0"/>
              <a:t>Select district information</a:t>
            </a:r>
          </a:p>
          <a:p>
            <a:pPr lvl="1"/>
            <a:r>
              <a:rPr lang="en-US" sz="1600" dirty="0" smtClean="0"/>
              <a:t>Select the job function of the teacher/school personnel</a:t>
            </a:r>
          </a:p>
          <a:p>
            <a:pPr lvl="1"/>
            <a:r>
              <a:rPr lang="en-US" sz="1600" dirty="0" smtClean="0"/>
              <a:t>Manually enter teacher or school personnel information</a:t>
            </a:r>
          </a:p>
          <a:p>
            <a:pPr lvl="1"/>
            <a:r>
              <a:rPr lang="en-US" sz="1600" dirty="0" smtClean="0"/>
              <a:t>Select the type of meeting</a:t>
            </a:r>
          </a:p>
          <a:p>
            <a:pPr lvl="1"/>
            <a:r>
              <a:rPr lang="en-US" sz="1600" dirty="0" smtClean="0"/>
              <a:t>Select date and enter hour(s) of field experience</a:t>
            </a:r>
          </a:p>
          <a:p>
            <a:pPr lvl="1"/>
            <a:r>
              <a:rPr lang="en-US" sz="1600" dirty="0" smtClean="0"/>
              <a:t>Enter reflection</a:t>
            </a:r>
            <a:endParaRPr lang="en-US" sz="2000" dirty="0" smtClean="0"/>
          </a:p>
          <a:p>
            <a:r>
              <a:rPr lang="en-US" sz="2000" dirty="0" smtClean="0"/>
              <a:t>Did this field experience take place in Kentucky? No</a:t>
            </a:r>
          </a:p>
          <a:p>
            <a:pPr lvl="1"/>
            <a:r>
              <a:rPr lang="en-US" sz="1600" dirty="0" smtClean="0"/>
              <a:t>Manually enter teacher or school personnel information</a:t>
            </a:r>
          </a:p>
          <a:p>
            <a:pPr lvl="1"/>
            <a:r>
              <a:rPr lang="en-US" sz="1600" dirty="0" smtClean="0"/>
              <a:t>Manually enter name of organization and related information </a:t>
            </a:r>
          </a:p>
          <a:p>
            <a:pPr lvl="1"/>
            <a:r>
              <a:rPr lang="en-US" sz="1600" dirty="0" smtClean="0"/>
              <a:t>Select the type of meeting</a:t>
            </a:r>
          </a:p>
          <a:p>
            <a:pPr lvl="1"/>
            <a:r>
              <a:rPr lang="en-US" sz="1600" dirty="0" smtClean="0"/>
              <a:t>Select date and enter hour(s) of field experience</a:t>
            </a:r>
          </a:p>
          <a:p>
            <a:pPr lvl="1"/>
            <a:r>
              <a:rPr lang="en-US" sz="1600" dirty="0" smtClean="0"/>
              <a:t>Enter reflection</a:t>
            </a:r>
          </a:p>
          <a:p>
            <a:pPr marL="457200" lvl="1" indent="0">
              <a:buNone/>
            </a:pPr>
            <a:endParaRPr lang="en-US" dirty="0"/>
          </a:p>
        </p:txBody>
      </p:sp>
    </p:spTree>
    <p:extLst>
      <p:ext uri="{BB962C8B-B14F-4D97-AF65-F5344CB8AC3E}">
        <p14:creationId xmlns:p14="http://schemas.microsoft.com/office/powerpoint/2010/main" val="3626952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rmAutofit fontScale="90000"/>
          </a:bodyPr>
          <a:lstStyle/>
          <a:p>
            <a:r>
              <a:rPr lang="en-US" b="1" dirty="0"/>
              <a:t>E. Attendance at a school board of school-based council meeting</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TextBox 3"/>
          <p:cNvSpPr txBox="1"/>
          <p:nvPr/>
        </p:nvSpPr>
        <p:spPr>
          <a:xfrm>
            <a:off x="1066800" y="1272309"/>
            <a:ext cx="7086600" cy="381000"/>
          </a:xfrm>
          <a:prstGeom prst="rect">
            <a:avLst/>
          </a:prstGeom>
          <a:noFill/>
        </p:spPr>
        <p:txBody>
          <a:bodyPr wrap="square" rtlCol="0">
            <a:spAutoFit/>
          </a:bodyPr>
          <a:lstStyle/>
          <a:p>
            <a:pPr algn="ctr"/>
            <a:r>
              <a:rPr lang="en-US" dirty="0" smtClean="0"/>
              <a:t>Kentucky/Public and Non-Public</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00201"/>
            <a:ext cx="8991600" cy="5206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1039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rmAutofit fontScale="90000"/>
          </a:bodyPr>
          <a:lstStyle/>
          <a:p>
            <a:r>
              <a:rPr lang="en-US" b="1" dirty="0"/>
              <a:t>E. Attendance at a school board </a:t>
            </a:r>
            <a:r>
              <a:rPr lang="en-US" b="1" dirty="0" smtClean="0"/>
              <a:t>and </a:t>
            </a:r>
            <a:r>
              <a:rPr lang="en-US" b="1" dirty="0"/>
              <a:t>school-based council </a:t>
            </a:r>
            <a:r>
              <a:rPr lang="en-US" b="1" dirty="0" smtClean="0"/>
              <a:t>meetings</a:t>
            </a:r>
            <a:endParaRPr lang="en-US" dirty="0"/>
          </a:p>
        </p:txBody>
      </p:sp>
      <p:sp>
        <p:nvSpPr>
          <p:cNvPr id="3" name="Content Placeholder 2"/>
          <p:cNvSpPr>
            <a:spLocks noGrp="1"/>
          </p:cNvSpPr>
          <p:nvPr>
            <p:ph idx="1"/>
          </p:nvPr>
        </p:nvSpPr>
        <p:spPr>
          <a:xfrm>
            <a:off x="457200" y="1905000"/>
            <a:ext cx="8229600" cy="4221163"/>
          </a:xfrm>
        </p:spPr>
        <p:txBody>
          <a:bodyPr/>
          <a:lstStyle/>
          <a:p>
            <a:endParaRPr lang="en-US" dirty="0"/>
          </a:p>
        </p:txBody>
      </p:sp>
      <p:sp>
        <p:nvSpPr>
          <p:cNvPr id="4" name="TextBox 3"/>
          <p:cNvSpPr txBox="1"/>
          <p:nvPr/>
        </p:nvSpPr>
        <p:spPr>
          <a:xfrm>
            <a:off x="1066800" y="1219200"/>
            <a:ext cx="7086600" cy="381000"/>
          </a:xfrm>
          <a:prstGeom prst="rect">
            <a:avLst/>
          </a:prstGeom>
          <a:noFill/>
        </p:spPr>
        <p:txBody>
          <a:bodyPr wrap="square" rtlCol="0">
            <a:spAutoFit/>
          </a:bodyPr>
          <a:lstStyle/>
          <a:p>
            <a:pPr algn="ctr"/>
            <a:r>
              <a:rPr lang="en-US" dirty="0" smtClean="0"/>
              <a:t>Out-of-state</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00200"/>
            <a:ext cx="89916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898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1600" dirty="0" smtClean="0"/>
              <a:t>If you have an EPSB account, enter your username and password under “Existing User? Log in Here”</a:t>
            </a:r>
            <a:br>
              <a:rPr lang="en-US" sz="1600" dirty="0" smtClean="0"/>
            </a:br>
            <a:r>
              <a:rPr lang="en-US" sz="1600" dirty="0" smtClean="0"/>
              <a:t>If you do not have an EPSB account, click “Create New Account” under “New User? Create Account Here”</a:t>
            </a:r>
            <a:br>
              <a:rPr lang="en-US" sz="1600" dirty="0" smtClean="0"/>
            </a:br>
            <a:r>
              <a:rPr lang="en-US" sz="1600" dirty="0" smtClean="0"/>
              <a:t>If you have an account but forgot your log in information, click “Reset Account” under “Forgot Log in Info? Reset Here”</a:t>
            </a:r>
            <a:endParaRPr lang="en-US" sz="1600"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1600200"/>
            <a:ext cx="8772525" cy="5239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8810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 Participation in a school-based professional learning community</a:t>
            </a:r>
            <a:endParaRPr lang="en-US" b="1" dirty="0"/>
          </a:p>
        </p:txBody>
      </p:sp>
      <p:sp>
        <p:nvSpPr>
          <p:cNvPr id="3" name="Content Placeholder 2"/>
          <p:cNvSpPr>
            <a:spLocks noGrp="1"/>
          </p:cNvSpPr>
          <p:nvPr>
            <p:ph idx="1"/>
          </p:nvPr>
        </p:nvSpPr>
        <p:spPr/>
        <p:txBody>
          <a:bodyPr/>
          <a:lstStyle/>
          <a:p>
            <a:r>
              <a:rPr lang="en-US" sz="2000" dirty="0" smtClean="0"/>
              <a:t>Did this field experience take place in KY? Yes and Public or Non-public</a:t>
            </a:r>
          </a:p>
          <a:p>
            <a:pPr lvl="1"/>
            <a:r>
              <a:rPr lang="en-US" sz="1600" dirty="0" smtClean="0"/>
              <a:t>Select district information</a:t>
            </a:r>
          </a:p>
          <a:p>
            <a:pPr lvl="1"/>
            <a:r>
              <a:rPr lang="en-US" sz="1600" dirty="0" smtClean="0"/>
              <a:t>Manually enter teacher or school personnel information</a:t>
            </a:r>
          </a:p>
          <a:p>
            <a:pPr lvl="1"/>
            <a:r>
              <a:rPr lang="en-US" sz="1600" dirty="0" smtClean="0"/>
              <a:t>Select date and enter hour(s) of field experience</a:t>
            </a:r>
          </a:p>
          <a:p>
            <a:pPr lvl="1"/>
            <a:r>
              <a:rPr lang="en-US" sz="1600" dirty="0" smtClean="0"/>
              <a:t>Enter reflection</a:t>
            </a:r>
          </a:p>
          <a:p>
            <a:r>
              <a:rPr lang="en-US" sz="2000" dirty="0" smtClean="0"/>
              <a:t>Did this field experience take place in KY? No</a:t>
            </a:r>
          </a:p>
          <a:p>
            <a:pPr lvl="1"/>
            <a:r>
              <a:rPr lang="en-US" sz="1600" dirty="0" smtClean="0"/>
              <a:t>Manually enter teacher or school personnel information</a:t>
            </a:r>
          </a:p>
          <a:p>
            <a:pPr lvl="1"/>
            <a:r>
              <a:rPr lang="en-US" sz="1600" dirty="0" smtClean="0"/>
              <a:t>Manually enter name of organization and related information </a:t>
            </a:r>
          </a:p>
          <a:p>
            <a:pPr lvl="1"/>
            <a:r>
              <a:rPr lang="en-US" sz="1600" dirty="0" smtClean="0"/>
              <a:t>Select date and enter hour(s) of field experience</a:t>
            </a:r>
          </a:p>
          <a:p>
            <a:pPr lvl="1"/>
            <a:r>
              <a:rPr lang="en-US" sz="1600" dirty="0" smtClean="0"/>
              <a:t>Enter reflection</a:t>
            </a:r>
          </a:p>
          <a:p>
            <a:pPr lvl="1"/>
            <a:endParaRPr lang="en-US" sz="1600" dirty="0" smtClean="0"/>
          </a:p>
          <a:p>
            <a:endParaRPr lang="en-US" dirty="0"/>
          </a:p>
        </p:txBody>
      </p:sp>
    </p:spTree>
    <p:extLst>
      <p:ext uri="{BB962C8B-B14F-4D97-AF65-F5344CB8AC3E}">
        <p14:creationId xmlns:p14="http://schemas.microsoft.com/office/powerpoint/2010/main" val="16743995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fontScale="90000"/>
          </a:bodyPr>
          <a:lstStyle/>
          <a:p>
            <a:r>
              <a:rPr lang="en-US" b="1" dirty="0"/>
              <a:t>F. Participation in a school-based professional learning community</a:t>
            </a:r>
            <a:endParaRPr lang="en-US" dirty="0"/>
          </a:p>
        </p:txBody>
      </p:sp>
      <p:sp>
        <p:nvSpPr>
          <p:cNvPr id="3" name="Content Placeholder 2"/>
          <p:cNvSpPr>
            <a:spLocks noGrp="1"/>
          </p:cNvSpPr>
          <p:nvPr>
            <p:ph idx="1"/>
          </p:nvPr>
        </p:nvSpPr>
        <p:spPr>
          <a:xfrm>
            <a:off x="457200" y="2286000"/>
            <a:ext cx="8229600" cy="3840163"/>
          </a:xfrm>
        </p:spPr>
        <p:txBody>
          <a:bodyPr/>
          <a:lstStyle/>
          <a:p>
            <a:endParaRPr lang="en-US" dirty="0"/>
          </a:p>
        </p:txBody>
      </p:sp>
      <p:sp>
        <p:nvSpPr>
          <p:cNvPr id="4" name="TextBox 3"/>
          <p:cNvSpPr txBox="1"/>
          <p:nvPr/>
        </p:nvSpPr>
        <p:spPr>
          <a:xfrm>
            <a:off x="1143000" y="1219200"/>
            <a:ext cx="6858000" cy="369332"/>
          </a:xfrm>
          <a:prstGeom prst="rect">
            <a:avLst/>
          </a:prstGeom>
          <a:noFill/>
        </p:spPr>
        <p:txBody>
          <a:bodyPr wrap="square" rtlCol="0">
            <a:spAutoFit/>
          </a:bodyPr>
          <a:lstStyle/>
          <a:p>
            <a:pPr algn="ctr"/>
            <a:r>
              <a:rPr lang="en-US" dirty="0" smtClean="0"/>
              <a:t>Kentucky/Public and Non-Public</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88532"/>
            <a:ext cx="8991600" cy="5137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5554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fontScale="90000"/>
          </a:bodyPr>
          <a:lstStyle/>
          <a:p>
            <a:r>
              <a:rPr lang="en-US" b="1" dirty="0"/>
              <a:t>F. Participation in a school-based professional learning community</a:t>
            </a:r>
            <a:endParaRPr lang="en-US" dirty="0"/>
          </a:p>
        </p:txBody>
      </p:sp>
      <p:sp>
        <p:nvSpPr>
          <p:cNvPr id="3" name="Content Placeholder 2"/>
          <p:cNvSpPr>
            <a:spLocks noGrp="1"/>
          </p:cNvSpPr>
          <p:nvPr>
            <p:ph idx="1"/>
          </p:nvPr>
        </p:nvSpPr>
        <p:spPr>
          <a:xfrm>
            <a:off x="457200" y="2209800"/>
            <a:ext cx="8229600" cy="3916363"/>
          </a:xfrm>
        </p:spPr>
        <p:txBody>
          <a:bodyPr/>
          <a:lstStyle/>
          <a:p>
            <a:endParaRPr lang="en-US" dirty="0"/>
          </a:p>
        </p:txBody>
      </p:sp>
      <p:sp>
        <p:nvSpPr>
          <p:cNvPr id="4" name="TextBox 3"/>
          <p:cNvSpPr txBox="1"/>
          <p:nvPr/>
        </p:nvSpPr>
        <p:spPr>
          <a:xfrm>
            <a:off x="1143000" y="1219200"/>
            <a:ext cx="6934200" cy="381000"/>
          </a:xfrm>
          <a:prstGeom prst="rect">
            <a:avLst/>
          </a:prstGeom>
          <a:noFill/>
        </p:spPr>
        <p:txBody>
          <a:bodyPr wrap="square" rtlCol="0">
            <a:spAutoFit/>
          </a:bodyPr>
          <a:lstStyle/>
          <a:p>
            <a:pPr algn="ctr"/>
            <a:r>
              <a:rPr lang="en-US" dirty="0" smtClean="0"/>
              <a:t>Out-of-state</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600200"/>
            <a:ext cx="89916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3150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 Opportunities to assist teachers or other school professionals</a:t>
            </a:r>
            <a:endParaRPr lang="en-US" b="1" dirty="0"/>
          </a:p>
        </p:txBody>
      </p:sp>
      <p:sp>
        <p:nvSpPr>
          <p:cNvPr id="3" name="Content Placeholder 2"/>
          <p:cNvSpPr>
            <a:spLocks noGrp="1"/>
          </p:cNvSpPr>
          <p:nvPr>
            <p:ph idx="1"/>
          </p:nvPr>
        </p:nvSpPr>
        <p:spPr/>
        <p:txBody>
          <a:bodyPr>
            <a:normAutofit fontScale="92500" lnSpcReduction="20000"/>
          </a:bodyPr>
          <a:lstStyle/>
          <a:p>
            <a:r>
              <a:rPr lang="en-US" sz="2000" dirty="0" smtClean="0"/>
              <a:t>Did this field experience take place in KY? Yes and Public</a:t>
            </a:r>
          </a:p>
          <a:p>
            <a:pPr lvl="1"/>
            <a:r>
              <a:rPr lang="en-US" sz="1600" dirty="0" smtClean="0"/>
              <a:t>Select district information</a:t>
            </a:r>
          </a:p>
          <a:p>
            <a:pPr lvl="1"/>
            <a:r>
              <a:rPr lang="en-US" sz="1600" dirty="0" smtClean="0"/>
              <a:t>Select  teacher or school personnel information</a:t>
            </a:r>
          </a:p>
          <a:p>
            <a:pPr lvl="1"/>
            <a:r>
              <a:rPr lang="en-US" sz="1600" dirty="0" smtClean="0"/>
              <a:t>Select date and enter hour(s) of field experience</a:t>
            </a:r>
          </a:p>
          <a:p>
            <a:pPr lvl="1"/>
            <a:r>
              <a:rPr lang="en-US" sz="1600" dirty="0" smtClean="0"/>
              <a:t>Data from Infinite Campus will fill the diverse groups information (data prior to 2012 is not available)</a:t>
            </a:r>
          </a:p>
          <a:p>
            <a:pPr lvl="1"/>
            <a:r>
              <a:rPr lang="en-US" sz="1600" dirty="0" smtClean="0"/>
              <a:t>Enter reflection</a:t>
            </a:r>
          </a:p>
          <a:p>
            <a:r>
              <a:rPr lang="en-US" sz="2000" dirty="0" smtClean="0"/>
              <a:t>Did this field experience take place in KY? Yes and Non-Public</a:t>
            </a:r>
          </a:p>
          <a:p>
            <a:pPr lvl="1"/>
            <a:r>
              <a:rPr lang="en-US" sz="1600" dirty="0" smtClean="0"/>
              <a:t>Select district information</a:t>
            </a:r>
          </a:p>
          <a:p>
            <a:pPr lvl="1"/>
            <a:r>
              <a:rPr lang="en-US" sz="1600" dirty="0" smtClean="0"/>
              <a:t>Manually enter teacher/school personnel information</a:t>
            </a:r>
          </a:p>
          <a:p>
            <a:pPr lvl="1"/>
            <a:r>
              <a:rPr lang="en-US" sz="1600" dirty="0" smtClean="0"/>
              <a:t>Select date and enter hour(s) of field experience</a:t>
            </a:r>
          </a:p>
          <a:p>
            <a:pPr lvl="1"/>
            <a:r>
              <a:rPr lang="en-US" sz="1600" dirty="0" smtClean="0"/>
              <a:t>Manually select diverse groups information</a:t>
            </a:r>
          </a:p>
          <a:p>
            <a:pPr lvl="1"/>
            <a:r>
              <a:rPr lang="en-US" sz="1600" dirty="0" smtClean="0"/>
              <a:t>Enter reflection</a:t>
            </a:r>
          </a:p>
          <a:p>
            <a:r>
              <a:rPr lang="en-US" sz="2000" dirty="0" smtClean="0"/>
              <a:t>Did this field experience take place in KY? No</a:t>
            </a:r>
          </a:p>
          <a:p>
            <a:pPr lvl="1"/>
            <a:r>
              <a:rPr lang="en-US" sz="1600" dirty="0" smtClean="0"/>
              <a:t>Manually enter teacher/school personnel information</a:t>
            </a:r>
          </a:p>
          <a:p>
            <a:pPr lvl="1"/>
            <a:r>
              <a:rPr lang="en-US" sz="1600" dirty="0" smtClean="0"/>
              <a:t>Manually enter name of organization and related information </a:t>
            </a:r>
          </a:p>
          <a:p>
            <a:pPr lvl="1"/>
            <a:r>
              <a:rPr lang="en-US" sz="1600" dirty="0" smtClean="0"/>
              <a:t>Select date and enter hour(s) of field experience</a:t>
            </a:r>
          </a:p>
          <a:p>
            <a:pPr lvl="1"/>
            <a:r>
              <a:rPr lang="en-US" sz="1600" dirty="0" smtClean="0"/>
              <a:t>Manually select diverse groups information</a:t>
            </a:r>
          </a:p>
          <a:p>
            <a:pPr lvl="1"/>
            <a:r>
              <a:rPr lang="en-US" sz="1600" dirty="0" smtClean="0"/>
              <a:t>Enter reflection</a:t>
            </a:r>
          </a:p>
          <a:p>
            <a:pPr lvl="1"/>
            <a:endParaRPr lang="en-US" sz="1600" dirty="0" smtClean="0"/>
          </a:p>
          <a:p>
            <a:endParaRPr lang="en-US" dirty="0" smtClean="0"/>
          </a:p>
          <a:p>
            <a:endParaRPr lang="en-US" dirty="0"/>
          </a:p>
        </p:txBody>
      </p:sp>
    </p:spTree>
    <p:extLst>
      <p:ext uri="{BB962C8B-B14F-4D97-AF65-F5344CB8AC3E}">
        <p14:creationId xmlns:p14="http://schemas.microsoft.com/office/powerpoint/2010/main" val="15419655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fontScale="90000"/>
          </a:bodyPr>
          <a:lstStyle/>
          <a:p>
            <a:r>
              <a:rPr lang="en-US" b="1" dirty="0"/>
              <a:t>G. Opportunities to assist teachers or other school professionals</a:t>
            </a:r>
            <a:endParaRPr lang="en-US" dirty="0"/>
          </a:p>
        </p:txBody>
      </p:sp>
      <p:sp>
        <p:nvSpPr>
          <p:cNvPr id="3" name="Content Placeholder 2"/>
          <p:cNvSpPr>
            <a:spLocks noGrp="1"/>
          </p:cNvSpPr>
          <p:nvPr>
            <p:ph idx="1"/>
          </p:nvPr>
        </p:nvSpPr>
        <p:spPr>
          <a:xfrm>
            <a:off x="457200" y="2286001"/>
            <a:ext cx="8229600" cy="3276600"/>
          </a:xfrm>
        </p:spPr>
        <p:txBody>
          <a:bodyPr/>
          <a:lstStyle/>
          <a:p>
            <a:endParaRPr lang="en-US" dirty="0"/>
          </a:p>
        </p:txBody>
      </p:sp>
      <p:sp>
        <p:nvSpPr>
          <p:cNvPr id="6" name="TextBox 5"/>
          <p:cNvSpPr txBox="1"/>
          <p:nvPr/>
        </p:nvSpPr>
        <p:spPr>
          <a:xfrm>
            <a:off x="76200" y="5867400"/>
            <a:ext cx="8991600" cy="923330"/>
          </a:xfrm>
          <a:prstGeom prst="rect">
            <a:avLst/>
          </a:prstGeom>
          <a:noFill/>
        </p:spPr>
        <p:txBody>
          <a:bodyPr wrap="square" rtlCol="0">
            <a:spAutoFit/>
          </a:bodyPr>
          <a:lstStyle/>
          <a:p>
            <a:r>
              <a:rPr lang="en-US" dirty="0"/>
              <a:t>If a teacher or course does not appear in the dropdown list, data for Diverse Groups Information will not appear. Choose “Other” at the bottom of the list of Teachers to manually enter data. </a:t>
            </a:r>
          </a:p>
        </p:txBody>
      </p:sp>
      <p:sp>
        <p:nvSpPr>
          <p:cNvPr id="7" name="TextBox 6"/>
          <p:cNvSpPr txBox="1"/>
          <p:nvPr/>
        </p:nvSpPr>
        <p:spPr>
          <a:xfrm>
            <a:off x="734291" y="1066800"/>
            <a:ext cx="7696200" cy="369332"/>
          </a:xfrm>
          <a:prstGeom prst="rect">
            <a:avLst/>
          </a:prstGeom>
          <a:noFill/>
        </p:spPr>
        <p:txBody>
          <a:bodyPr wrap="square" rtlCol="0">
            <a:spAutoFit/>
          </a:bodyPr>
          <a:lstStyle/>
          <a:p>
            <a:pPr algn="ctr"/>
            <a:r>
              <a:rPr lang="en-US" dirty="0" smtClean="0"/>
              <a:t>Kentucky/Public</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36133"/>
            <a:ext cx="8991599" cy="4434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3277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fontScale="90000"/>
          </a:bodyPr>
          <a:lstStyle/>
          <a:p>
            <a:r>
              <a:rPr lang="en-US" b="1" dirty="0"/>
              <a:t>G. Opportunities to assist teachers or other school professionals</a:t>
            </a:r>
            <a:endParaRPr lang="en-US" dirty="0"/>
          </a:p>
        </p:txBody>
      </p:sp>
      <p:sp>
        <p:nvSpPr>
          <p:cNvPr id="3" name="Content Placeholder 2"/>
          <p:cNvSpPr>
            <a:spLocks noGrp="1"/>
          </p:cNvSpPr>
          <p:nvPr>
            <p:ph idx="1"/>
          </p:nvPr>
        </p:nvSpPr>
        <p:spPr>
          <a:xfrm>
            <a:off x="457200" y="2362201"/>
            <a:ext cx="8229600" cy="2514600"/>
          </a:xfrm>
        </p:spPr>
        <p:txBody>
          <a:bodyPr/>
          <a:lstStyle/>
          <a:p>
            <a:endParaRPr lang="en-US" dirty="0"/>
          </a:p>
        </p:txBody>
      </p:sp>
      <p:sp>
        <p:nvSpPr>
          <p:cNvPr id="4" name="TextBox 3"/>
          <p:cNvSpPr txBox="1"/>
          <p:nvPr/>
        </p:nvSpPr>
        <p:spPr>
          <a:xfrm>
            <a:off x="762000" y="1066800"/>
            <a:ext cx="7772400" cy="369332"/>
          </a:xfrm>
          <a:prstGeom prst="rect">
            <a:avLst/>
          </a:prstGeom>
          <a:noFill/>
        </p:spPr>
        <p:txBody>
          <a:bodyPr wrap="square" rtlCol="0">
            <a:spAutoFit/>
          </a:bodyPr>
          <a:lstStyle/>
          <a:p>
            <a:pPr algn="ctr"/>
            <a:r>
              <a:rPr lang="en-US" dirty="0" smtClean="0"/>
              <a:t>Kentucky/Non-Public</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1431514"/>
            <a:ext cx="8943975"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8001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fontScale="90000"/>
          </a:bodyPr>
          <a:lstStyle/>
          <a:p>
            <a:r>
              <a:rPr lang="en-US" b="1" dirty="0"/>
              <a:t>G. Opportunities to assist teachers or other school professionals</a:t>
            </a:r>
            <a:endParaRPr lang="en-US" dirty="0"/>
          </a:p>
        </p:txBody>
      </p:sp>
      <p:sp>
        <p:nvSpPr>
          <p:cNvPr id="3" name="Content Placeholder 2"/>
          <p:cNvSpPr>
            <a:spLocks noGrp="1"/>
          </p:cNvSpPr>
          <p:nvPr>
            <p:ph idx="1"/>
          </p:nvPr>
        </p:nvSpPr>
        <p:spPr>
          <a:xfrm>
            <a:off x="457200" y="2590801"/>
            <a:ext cx="8229600" cy="2514600"/>
          </a:xfrm>
        </p:spPr>
        <p:txBody>
          <a:bodyPr/>
          <a:lstStyle/>
          <a:p>
            <a:endParaRPr lang="en-US" dirty="0"/>
          </a:p>
        </p:txBody>
      </p:sp>
      <p:sp>
        <p:nvSpPr>
          <p:cNvPr id="4" name="TextBox 3"/>
          <p:cNvSpPr txBox="1"/>
          <p:nvPr/>
        </p:nvSpPr>
        <p:spPr>
          <a:xfrm>
            <a:off x="685800" y="1143000"/>
            <a:ext cx="7848600" cy="381000"/>
          </a:xfrm>
          <a:prstGeom prst="rect">
            <a:avLst/>
          </a:prstGeom>
          <a:noFill/>
        </p:spPr>
        <p:txBody>
          <a:bodyPr wrap="square" rtlCol="0">
            <a:spAutoFit/>
          </a:bodyPr>
          <a:lstStyle/>
          <a:p>
            <a:pPr algn="ctr"/>
            <a:r>
              <a:rPr lang="en-US" dirty="0" smtClean="0"/>
              <a:t>Out-of-state</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0"/>
            <a:ext cx="8991600" cy="523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4674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a:t>
            </a:r>
            <a:endParaRPr lang="en-US" b="1" dirty="0"/>
          </a:p>
        </p:txBody>
      </p:sp>
      <p:sp>
        <p:nvSpPr>
          <p:cNvPr id="3" name="Content Placeholder 2"/>
          <p:cNvSpPr>
            <a:spLocks noGrp="1"/>
          </p:cNvSpPr>
          <p:nvPr>
            <p:ph idx="1"/>
          </p:nvPr>
        </p:nvSpPr>
        <p:spPr/>
        <p:txBody>
          <a:bodyPr/>
          <a:lstStyle/>
          <a:p>
            <a:pPr marL="0" indent="0">
              <a:buNone/>
            </a:pPr>
            <a:r>
              <a:rPr lang="en-US" dirty="0" smtClean="0"/>
              <a:t>Category “H. Other” should be used for field experiences that do not fit any of the other categories. All information should be manually entered to identify and describe the activity. </a:t>
            </a:r>
            <a:endParaRPr lang="en-US" dirty="0"/>
          </a:p>
        </p:txBody>
      </p:sp>
    </p:spTree>
    <p:extLst>
      <p:ext uri="{BB962C8B-B14F-4D97-AF65-F5344CB8AC3E}">
        <p14:creationId xmlns:p14="http://schemas.microsoft.com/office/powerpoint/2010/main" val="437154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H. Other</a:t>
            </a:r>
            <a:endParaRPr lang="en-US" b="1"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3581400" y="990600"/>
            <a:ext cx="1981200" cy="369332"/>
          </a:xfrm>
          <a:prstGeom prst="rect">
            <a:avLst/>
          </a:prstGeom>
          <a:noFill/>
        </p:spPr>
        <p:txBody>
          <a:bodyPr wrap="square" rtlCol="0">
            <a:spAutoFit/>
          </a:bodyPr>
          <a:lstStyle/>
          <a:p>
            <a:pPr algn="ctr"/>
            <a:r>
              <a:rPr lang="en-US" dirty="0" smtClean="0"/>
              <a:t>Kentucky</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59932"/>
            <a:ext cx="8991599" cy="540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1016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b="1" dirty="0" smtClean="0"/>
              <a:t>H. Other</a:t>
            </a:r>
            <a:endParaRPr lang="en-US" b="1"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3581400" y="914400"/>
            <a:ext cx="1981200" cy="369332"/>
          </a:xfrm>
          <a:prstGeom prst="rect">
            <a:avLst/>
          </a:prstGeom>
          <a:noFill/>
        </p:spPr>
        <p:txBody>
          <a:bodyPr wrap="square" rtlCol="0">
            <a:spAutoFit/>
          </a:bodyPr>
          <a:lstStyle/>
          <a:p>
            <a:pPr algn="ctr"/>
            <a:r>
              <a:rPr lang="en-US" dirty="0" smtClean="0"/>
              <a:t>Out-of-state</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71600"/>
            <a:ext cx="8931897" cy="5398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5738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KFETS link</a:t>
            </a:r>
            <a:endParaRPr lang="en-US" b="1"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7630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07548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smtClean="0"/>
              <a:t>Add Candidate Activity</a:t>
            </a:r>
            <a:endParaRPr lang="en-US" b="1" dirty="0"/>
          </a:p>
        </p:txBody>
      </p:sp>
      <p:sp>
        <p:nvSpPr>
          <p:cNvPr id="3" name="Content Placeholder 2"/>
          <p:cNvSpPr>
            <a:spLocks noGrp="1"/>
          </p:cNvSpPr>
          <p:nvPr>
            <p:ph idx="1"/>
          </p:nvPr>
        </p:nvSpPr>
        <p:spPr>
          <a:xfrm>
            <a:off x="457200" y="2209801"/>
            <a:ext cx="8229600" cy="3048000"/>
          </a:xfrm>
        </p:spPr>
        <p:txBody>
          <a:bodyPr/>
          <a:lstStyle/>
          <a:p>
            <a:endParaRPr lang="en-US"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88392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2382" y="5657671"/>
            <a:ext cx="8991600" cy="1200329"/>
          </a:xfrm>
          <a:prstGeom prst="rect">
            <a:avLst/>
          </a:prstGeom>
          <a:noFill/>
        </p:spPr>
        <p:txBody>
          <a:bodyPr wrap="square" rtlCol="0">
            <a:spAutoFit/>
          </a:bodyPr>
          <a:lstStyle/>
          <a:p>
            <a:r>
              <a:rPr lang="en-US" dirty="0" smtClean="0"/>
              <a:t>Click on arrow #1 to view the activities for the selected “In Progress” course. Click on arrow #2 to view details about the selected recorded activity. The activity may be edited/corrected by clicking the “Edit/Correction” button. The activity may be duplicated by clicking the “Duplicate” button. The activity may be deleted by clicking the red “X”.</a:t>
            </a:r>
            <a:endParaRPr lang="en-US" dirty="0"/>
          </a:p>
        </p:txBody>
      </p:sp>
      <p:sp>
        <p:nvSpPr>
          <p:cNvPr id="5" name="TextBox 4"/>
          <p:cNvSpPr txBox="1"/>
          <p:nvPr/>
        </p:nvSpPr>
        <p:spPr>
          <a:xfrm>
            <a:off x="1905000" y="685800"/>
            <a:ext cx="5257800" cy="369332"/>
          </a:xfrm>
          <a:prstGeom prst="rect">
            <a:avLst/>
          </a:prstGeom>
          <a:noFill/>
        </p:spPr>
        <p:txBody>
          <a:bodyPr wrap="square" rtlCol="0">
            <a:spAutoFit/>
          </a:bodyPr>
          <a:lstStyle/>
          <a:p>
            <a:pPr algn="ctr"/>
            <a:r>
              <a:rPr lang="en-US" dirty="0" smtClean="0"/>
              <a:t>Activity details/ Edit and correct/ Duplicate</a:t>
            </a:r>
            <a:endParaRPr lang="en-US" dirty="0"/>
          </a:p>
        </p:txBody>
      </p:sp>
    </p:spTree>
    <p:extLst>
      <p:ext uri="{BB962C8B-B14F-4D97-AF65-F5344CB8AC3E}">
        <p14:creationId xmlns:p14="http://schemas.microsoft.com/office/powerpoint/2010/main" val="2458217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smtClean="0"/>
              <a:t>Add Candidate Activity</a:t>
            </a:r>
            <a:endParaRPr lang="en-US" b="1" dirty="0"/>
          </a:p>
        </p:txBody>
      </p:sp>
      <p:sp>
        <p:nvSpPr>
          <p:cNvPr id="3" name="Content Placeholder 2"/>
          <p:cNvSpPr>
            <a:spLocks noGrp="1"/>
          </p:cNvSpPr>
          <p:nvPr>
            <p:ph idx="1"/>
          </p:nvPr>
        </p:nvSpPr>
        <p:spPr>
          <a:xfrm>
            <a:off x="457200" y="3429001"/>
            <a:ext cx="8229600" cy="1981200"/>
          </a:xfrm>
        </p:spPr>
        <p:txBody>
          <a:bodyPr/>
          <a:lstStyle/>
          <a:p>
            <a:endParaRPr lang="en-US" dirty="0"/>
          </a:p>
        </p:txBody>
      </p:sp>
      <p:sp>
        <p:nvSpPr>
          <p:cNvPr id="4" name="TextBox 3"/>
          <p:cNvSpPr txBox="1"/>
          <p:nvPr/>
        </p:nvSpPr>
        <p:spPr>
          <a:xfrm>
            <a:off x="1905000" y="838200"/>
            <a:ext cx="5257800" cy="381000"/>
          </a:xfrm>
          <a:prstGeom prst="rect">
            <a:avLst/>
          </a:prstGeom>
          <a:noFill/>
        </p:spPr>
        <p:txBody>
          <a:bodyPr wrap="square" rtlCol="0">
            <a:spAutoFit/>
          </a:bodyPr>
          <a:lstStyle/>
          <a:p>
            <a:pPr algn="ctr"/>
            <a:r>
              <a:rPr lang="en-US" dirty="0" smtClean="0"/>
              <a:t>Edit/Correction</a:t>
            </a:r>
            <a:endParaRPr lang="en-US" dirty="0"/>
          </a:p>
        </p:txBody>
      </p:sp>
      <p:sp>
        <p:nvSpPr>
          <p:cNvPr id="5" name="TextBox 4"/>
          <p:cNvSpPr txBox="1"/>
          <p:nvPr/>
        </p:nvSpPr>
        <p:spPr>
          <a:xfrm>
            <a:off x="152400" y="6172200"/>
            <a:ext cx="8915400" cy="646331"/>
          </a:xfrm>
          <a:prstGeom prst="rect">
            <a:avLst/>
          </a:prstGeom>
          <a:noFill/>
        </p:spPr>
        <p:txBody>
          <a:bodyPr wrap="square" rtlCol="0">
            <a:spAutoFit/>
          </a:bodyPr>
          <a:lstStyle/>
          <a:p>
            <a:r>
              <a:rPr lang="en-US" dirty="0" smtClean="0"/>
              <a:t>Once edits/corrections have been made, click the “Update” button on the upper right hand corner of the screen.  </a:t>
            </a:r>
            <a:endParaRPr lang="en-US" dirty="0"/>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919163"/>
            <a:ext cx="8915400"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2421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a:t>Add Candidate Activity</a:t>
            </a:r>
            <a:endParaRPr lang="en-US" dirty="0"/>
          </a:p>
        </p:txBody>
      </p:sp>
      <p:sp>
        <p:nvSpPr>
          <p:cNvPr id="3" name="Content Placeholder 2"/>
          <p:cNvSpPr>
            <a:spLocks noGrp="1"/>
          </p:cNvSpPr>
          <p:nvPr>
            <p:ph idx="1"/>
          </p:nvPr>
        </p:nvSpPr>
        <p:spPr>
          <a:xfrm>
            <a:off x="457200" y="3200401"/>
            <a:ext cx="8229600" cy="1676400"/>
          </a:xfrm>
        </p:spPr>
        <p:txBody>
          <a:bodyPr/>
          <a:lstStyle/>
          <a:p>
            <a:pPr marL="0" indent="0">
              <a:buNone/>
            </a:pPr>
            <a:endParaRPr lang="en-US"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86800" cy="4267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05000" y="838200"/>
            <a:ext cx="5257800" cy="381000"/>
          </a:xfrm>
          <a:prstGeom prst="rect">
            <a:avLst/>
          </a:prstGeom>
          <a:noFill/>
        </p:spPr>
        <p:txBody>
          <a:bodyPr wrap="square" rtlCol="0">
            <a:spAutoFit/>
          </a:bodyPr>
          <a:lstStyle/>
          <a:p>
            <a:pPr algn="ctr"/>
            <a:r>
              <a:rPr lang="en-US" dirty="0" smtClean="0"/>
              <a:t>Duplicate activity</a:t>
            </a:r>
            <a:endParaRPr lang="en-US" dirty="0"/>
          </a:p>
        </p:txBody>
      </p:sp>
      <p:sp>
        <p:nvSpPr>
          <p:cNvPr id="5" name="TextBox 4"/>
          <p:cNvSpPr txBox="1"/>
          <p:nvPr/>
        </p:nvSpPr>
        <p:spPr>
          <a:xfrm>
            <a:off x="76200" y="5867400"/>
            <a:ext cx="8991600" cy="923330"/>
          </a:xfrm>
          <a:prstGeom prst="rect">
            <a:avLst/>
          </a:prstGeom>
          <a:noFill/>
        </p:spPr>
        <p:txBody>
          <a:bodyPr wrap="square" rtlCol="0">
            <a:spAutoFit/>
          </a:bodyPr>
          <a:lstStyle/>
          <a:p>
            <a:r>
              <a:rPr lang="en-US" dirty="0" smtClean="0"/>
              <a:t>All field experience data will be duplicated except for the Date of Attendance, Hours, and Comments. Please be sure all other data should be duplicated before using this feature. Click “Update” to create a record of the field experience.</a:t>
            </a:r>
            <a:endParaRPr lang="en-US" dirty="0"/>
          </a:p>
        </p:txBody>
      </p:sp>
    </p:spTree>
    <p:extLst>
      <p:ext uri="{BB962C8B-B14F-4D97-AF65-F5344CB8AC3E}">
        <p14:creationId xmlns:p14="http://schemas.microsoft.com/office/powerpoint/2010/main" val="6039684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Course Status</a:t>
            </a:r>
            <a:endParaRPr lang="en-US" b="1" dirty="0"/>
          </a:p>
        </p:txBody>
      </p:sp>
      <p:sp>
        <p:nvSpPr>
          <p:cNvPr id="3" name="Content Placeholder 2"/>
          <p:cNvSpPr>
            <a:spLocks noGrp="1"/>
          </p:cNvSpPr>
          <p:nvPr>
            <p:ph idx="1"/>
          </p:nvPr>
        </p:nvSpPr>
        <p:spPr/>
        <p:txBody>
          <a:bodyPr>
            <a:normAutofit/>
          </a:bodyPr>
          <a:lstStyle/>
          <a:p>
            <a:r>
              <a:rPr lang="en-US" sz="1600" dirty="0" smtClean="0"/>
              <a:t>This tab enables you to view the status of each course. “In Progress” means that activities have been added to that course. </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86868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44874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Course Status </a:t>
            </a:r>
            <a:endParaRPr lang="en-US" b="1" dirty="0"/>
          </a:p>
        </p:txBody>
      </p:sp>
      <p:sp>
        <p:nvSpPr>
          <p:cNvPr id="3" name="Content Placeholder 2"/>
          <p:cNvSpPr>
            <a:spLocks noGrp="1"/>
          </p:cNvSpPr>
          <p:nvPr>
            <p:ph idx="1"/>
          </p:nvPr>
        </p:nvSpPr>
        <p:spPr>
          <a:xfrm>
            <a:off x="482600" y="990600"/>
            <a:ext cx="8229600" cy="533399"/>
          </a:xfrm>
        </p:spPr>
        <p:txBody>
          <a:bodyPr>
            <a:normAutofit fontScale="62500" lnSpcReduction="20000"/>
          </a:bodyPr>
          <a:lstStyle/>
          <a:p>
            <a:pPr marL="0" indent="0">
              <a:buNone/>
            </a:pPr>
            <a:r>
              <a:rPr lang="en-US" dirty="0" smtClean="0"/>
              <a:t>Data may be filtered by College, Course, Semester, School Year, and/or Status.</a:t>
            </a:r>
            <a:endParaRPr lang="en-US"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 y="1524000"/>
            <a:ext cx="8782050"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25936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b="1" dirty="0" smtClean="0"/>
              <a:t>Detailed Summary</a:t>
            </a:r>
            <a:endParaRPr lang="en-US" b="1" dirty="0"/>
          </a:p>
        </p:txBody>
      </p:sp>
      <p:sp>
        <p:nvSpPr>
          <p:cNvPr id="3" name="Content Placeholder 2"/>
          <p:cNvSpPr>
            <a:spLocks noGrp="1"/>
          </p:cNvSpPr>
          <p:nvPr>
            <p:ph idx="1"/>
          </p:nvPr>
        </p:nvSpPr>
        <p:spPr>
          <a:xfrm>
            <a:off x="495299" y="1143001"/>
            <a:ext cx="8229600" cy="1143000"/>
          </a:xfrm>
        </p:spPr>
        <p:txBody>
          <a:bodyPr>
            <a:normAutofit/>
          </a:bodyPr>
          <a:lstStyle/>
          <a:p>
            <a:pPr marL="0" indent="0">
              <a:buNone/>
            </a:pPr>
            <a:r>
              <a:rPr lang="en-US" sz="2000" dirty="0"/>
              <a:t>T</a:t>
            </a:r>
            <a:r>
              <a:rPr lang="en-US" sz="2000" dirty="0" smtClean="0"/>
              <a:t>his tab will contain all activities and the hours recorded for each. Click on your name to view a breakdown of the course(s) and the category for each recorded activity.</a:t>
            </a:r>
          </a:p>
          <a:p>
            <a:endParaRPr lang="en-US" sz="2000" dirty="0" smtClean="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8915399" cy="464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26009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b="1" dirty="0"/>
              <a:t>Detailed Summary</a:t>
            </a:r>
            <a:endParaRPr lang="en-US" dirty="0"/>
          </a:p>
        </p:txBody>
      </p:sp>
      <p:sp>
        <p:nvSpPr>
          <p:cNvPr id="3" name="Content Placeholder 2"/>
          <p:cNvSpPr>
            <a:spLocks noGrp="1"/>
          </p:cNvSpPr>
          <p:nvPr>
            <p:ph idx="1"/>
          </p:nvPr>
        </p:nvSpPr>
        <p:spPr>
          <a:xfrm>
            <a:off x="457200" y="1066800"/>
            <a:ext cx="8229600" cy="838200"/>
          </a:xfrm>
        </p:spPr>
        <p:txBody>
          <a:bodyPr>
            <a:normAutofit/>
          </a:bodyPr>
          <a:lstStyle/>
          <a:p>
            <a:pPr marL="0" indent="0">
              <a:buNone/>
            </a:pPr>
            <a:r>
              <a:rPr lang="en-US" sz="2000" dirty="0" smtClean="0"/>
              <a:t>Click on the arrow next to the course name to view demographics for that particular activity.</a:t>
            </a:r>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8839199"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44333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b="1" dirty="0"/>
              <a:t>Detailed Summary</a:t>
            </a:r>
            <a:endParaRPr lang="en-US" dirty="0"/>
          </a:p>
        </p:txBody>
      </p:sp>
      <p:sp>
        <p:nvSpPr>
          <p:cNvPr id="3" name="Content Placeholder 2"/>
          <p:cNvSpPr>
            <a:spLocks noGrp="1"/>
          </p:cNvSpPr>
          <p:nvPr>
            <p:ph idx="1"/>
          </p:nvPr>
        </p:nvSpPr>
        <p:spPr>
          <a:xfrm>
            <a:off x="457200" y="990601"/>
            <a:ext cx="8229600" cy="1066800"/>
          </a:xfrm>
        </p:spPr>
        <p:txBody>
          <a:bodyPr/>
          <a:lstStyle/>
          <a:p>
            <a:pPr marL="0" indent="0">
              <a:buNone/>
            </a:pPr>
            <a:r>
              <a:rPr lang="en-US" sz="2000" dirty="0" smtClean="0"/>
              <a:t>Click on the activities under “Engagement with Diverse Populations” to view details about the recorded hours. This shows the breakdown of the hour(s) for that one activity. </a:t>
            </a:r>
          </a:p>
          <a:p>
            <a:endParaRPr lang="en-US"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1200"/>
            <a:ext cx="883920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80796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b="1" dirty="0"/>
              <a:t>Detailed Summary</a:t>
            </a:r>
            <a:endParaRPr lang="en-US" dirty="0"/>
          </a:p>
        </p:txBody>
      </p:sp>
      <p:sp>
        <p:nvSpPr>
          <p:cNvPr id="3" name="Content Placeholder 2"/>
          <p:cNvSpPr>
            <a:spLocks noGrp="1"/>
          </p:cNvSpPr>
          <p:nvPr>
            <p:ph idx="1"/>
          </p:nvPr>
        </p:nvSpPr>
        <p:spPr>
          <a:xfrm>
            <a:off x="457200" y="914401"/>
            <a:ext cx="8229600" cy="838200"/>
          </a:xfrm>
        </p:spPr>
        <p:txBody>
          <a:bodyPr>
            <a:normAutofit/>
          </a:bodyPr>
          <a:lstStyle/>
          <a:p>
            <a:pPr marL="0" indent="0">
              <a:buNone/>
            </a:pPr>
            <a:r>
              <a:rPr lang="en-US" sz="2000" dirty="0" smtClean="0"/>
              <a:t>This box shows the breakdown of the diverse group information for the selected number of activities and hours.</a:t>
            </a:r>
            <a:endParaRPr lang="en-US" sz="2000"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19" y="1676400"/>
            <a:ext cx="8915400"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5334000"/>
            <a:ext cx="8763000" cy="646331"/>
          </a:xfrm>
          <a:prstGeom prst="rect">
            <a:avLst/>
          </a:prstGeom>
          <a:noFill/>
        </p:spPr>
        <p:txBody>
          <a:bodyPr wrap="square" rtlCol="0">
            <a:spAutoFit/>
          </a:bodyPr>
          <a:lstStyle/>
          <a:p>
            <a:r>
              <a:rPr lang="en-US" dirty="0" smtClean="0"/>
              <a:t>The checked boxes indicate the interactions with Diverse Groups within that field experience.</a:t>
            </a:r>
            <a:endParaRPr lang="en-US" dirty="0"/>
          </a:p>
        </p:txBody>
      </p:sp>
    </p:spTree>
    <p:extLst>
      <p:ext uri="{BB962C8B-B14F-4D97-AF65-F5344CB8AC3E}">
        <p14:creationId xmlns:p14="http://schemas.microsoft.com/office/powerpoint/2010/main" val="956398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r>
              <a:rPr lang="en-US" b="1" dirty="0" smtClean="0"/>
              <a:t>Exporting Data</a:t>
            </a:r>
            <a:endParaRPr lang="en-US" b="1" dirty="0"/>
          </a:p>
        </p:txBody>
      </p:sp>
      <p:sp>
        <p:nvSpPr>
          <p:cNvPr id="3" name="Content Placeholder 2"/>
          <p:cNvSpPr>
            <a:spLocks noGrp="1"/>
          </p:cNvSpPr>
          <p:nvPr>
            <p:ph idx="1"/>
          </p:nvPr>
        </p:nvSpPr>
        <p:spPr/>
        <p:txBody>
          <a:bodyPr/>
          <a:lstStyle/>
          <a:p>
            <a:pPr marL="0" indent="0">
              <a:buNone/>
            </a:pPr>
            <a:r>
              <a:rPr lang="en-US" sz="2400" b="1" dirty="0" smtClean="0"/>
              <a:t>Choose Course: </a:t>
            </a:r>
            <a:r>
              <a:rPr lang="en-US" sz="2400" dirty="0" smtClean="0"/>
              <a:t>Export course information to Excel by clicking the Excel icon</a:t>
            </a:r>
            <a:endParaRPr lang="en-US" sz="2400" b="1" dirty="0" smtClean="0"/>
          </a:p>
          <a:p>
            <a:pPr marL="0" indent="0">
              <a:buNone/>
            </a:pPr>
            <a:r>
              <a:rPr lang="en-US" sz="2400" b="1" dirty="0" smtClean="0"/>
              <a:t>Course Status: </a:t>
            </a:r>
            <a:r>
              <a:rPr lang="en-US" sz="2400" dirty="0" smtClean="0"/>
              <a:t>Export course status information to Excel by clicking the Excel icon</a:t>
            </a:r>
            <a:endParaRPr lang="en-US" sz="2400" b="1" dirty="0" smtClean="0"/>
          </a:p>
          <a:p>
            <a:pPr marL="0" indent="0">
              <a:buNone/>
            </a:pPr>
            <a:r>
              <a:rPr lang="en-US" sz="2400" b="1" dirty="0" smtClean="0"/>
              <a:t>Detailed Summary: </a:t>
            </a:r>
            <a:r>
              <a:rPr lang="en-US" sz="2400" dirty="0" smtClean="0"/>
              <a:t>Export activity summaries to Excel by clicking the Excel icon</a:t>
            </a:r>
            <a:endParaRPr lang="en-US" sz="2400" b="1" dirty="0" smtClean="0"/>
          </a:p>
          <a:p>
            <a:pPr marL="0" indent="0">
              <a:buNone/>
            </a:pPr>
            <a:endParaRPr lang="en-US" b="1" dirty="0" smtClean="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81200"/>
            <a:ext cx="3238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0" y="2819400"/>
            <a:ext cx="3238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184" y="3643023"/>
            <a:ext cx="3238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447800" y="914400"/>
            <a:ext cx="6400800" cy="369332"/>
          </a:xfrm>
          <a:prstGeom prst="rect">
            <a:avLst/>
          </a:prstGeom>
          <a:noFill/>
        </p:spPr>
        <p:txBody>
          <a:bodyPr wrap="square" rtlCol="0">
            <a:spAutoFit/>
          </a:bodyPr>
          <a:lstStyle/>
          <a:p>
            <a:r>
              <a:rPr lang="en-US" dirty="0" smtClean="0"/>
              <a:t>Data may be exported to Excel from each of the following sections</a:t>
            </a:r>
            <a:endParaRPr lang="en-US" dirty="0"/>
          </a:p>
        </p:txBody>
      </p:sp>
    </p:spTree>
    <p:extLst>
      <p:ext uri="{BB962C8B-B14F-4D97-AF65-F5344CB8AC3E}">
        <p14:creationId xmlns:p14="http://schemas.microsoft.com/office/powerpoint/2010/main" val="957885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KFETS</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 preferred browser for KFETS is IE 9 and above. Other browsers may have formatting issues.</a:t>
            </a:r>
          </a:p>
          <a:p>
            <a:pPr marL="0" indent="0">
              <a:buNone/>
            </a:pPr>
            <a:endParaRPr lang="en-US" dirty="0"/>
          </a:p>
          <a:p>
            <a:pPr marL="0" indent="0">
              <a:buNone/>
            </a:pPr>
            <a:r>
              <a:rPr lang="en-US" dirty="0" smtClean="0"/>
              <a:t>(</a:t>
            </a:r>
            <a:r>
              <a:rPr lang="en-US" dirty="0" smtClean="0">
                <a:solidFill>
                  <a:srgbClr val="FF0000"/>
                </a:solidFill>
              </a:rPr>
              <a:t>*</a:t>
            </a:r>
            <a:r>
              <a:rPr lang="en-US" dirty="0" smtClean="0"/>
              <a:t>) </a:t>
            </a:r>
            <a:r>
              <a:rPr lang="en-US" dirty="0"/>
              <a:t>indicates the field is </a:t>
            </a:r>
            <a:r>
              <a:rPr lang="en-US" dirty="0" smtClean="0"/>
              <a:t>required.</a:t>
            </a:r>
            <a:endParaRPr lang="en-US" dirty="0">
              <a:solidFill>
                <a:srgbClr val="FF0000"/>
              </a:solidFill>
            </a:endParaRPr>
          </a:p>
          <a:p>
            <a:pPr marL="0" indent="0">
              <a:buNone/>
            </a:pPr>
            <a:endParaRPr lang="en-US" dirty="0" smtClean="0"/>
          </a:p>
          <a:p>
            <a:pPr marL="0" indent="0">
              <a:buNone/>
            </a:pPr>
            <a:r>
              <a:rPr lang="en-US" dirty="0" smtClean="0"/>
              <a:t>Questions regarding field experience entries should be sent to your institution/Field Experience Coordinator.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36214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Choose Course(s)</a:t>
            </a:r>
            <a:endParaRPr lang="en-US" b="1"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7630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6390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Choose Course(s)</a:t>
            </a:r>
            <a:endParaRPr lang="en-US" b="1" dirty="0"/>
          </a:p>
        </p:txBody>
      </p:sp>
      <p:sp>
        <p:nvSpPr>
          <p:cNvPr id="5" name="TextBox 4"/>
          <p:cNvSpPr txBox="1"/>
          <p:nvPr/>
        </p:nvSpPr>
        <p:spPr>
          <a:xfrm>
            <a:off x="228600" y="6172200"/>
            <a:ext cx="8763000" cy="338554"/>
          </a:xfrm>
          <a:prstGeom prst="rect">
            <a:avLst/>
          </a:prstGeom>
          <a:noFill/>
        </p:spPr>
        <p:txBody>
          <a:bodyPr wrap="square" rtlCol="0">
            <a:spAutoFit/>
          </a:bodyPr>
          <a:lstStyle/>
          <a:p>
            <a:pPr algn="ctr"/>
            <a:r>
              <a:rPr lang="en-US" sz="1600" u="sng" dirty="0" smtClean="0"/>
              <a:t>Deleting a course will delete all data associated with student activities, experiences, and hours.</a:t>
            </a:r>
            <a:endParaRPr lang="en-US" sz="1600" u="sng"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36255"/>
            <a:ext cx="89154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3845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 Candidate Activity</a:t>
            </a:r>
            <a:endParaRPr lang="en-US" b="1" dirty="0"/>
          </a:p>
        </p:txBody>
      </p:sp>
      <p:sp>
        <p:nvSpPr>
          <p:cNvPr id="3" name="Content Placeholder 2"/>
          <p:cNvSpPr>
            <a:spLocks noGrp="1"/>
          </p:cNvSpPr>
          <p:nvPr>
            <p:ph idx="1"/>
          </p:nvPr>
        </p:nvSpPr>
        <p:spPr/>
        <p:txBody>
          <a:bodyPr/>
          <a:lstStyle/>
          <a:p>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 y="1600200"/>
            <a:ext cx="882967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367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 Candidate Activity</a:t>
            </a:r>
            <a:endParaRPr lang="en-US" b="1" dirty="0"/>
          </a:p>
        </p:txBody>
      </p:sp>
      <p:sp>
        <p:nvSpPr>
          <p:cNvPr id="5" name="TextBox 4"/>
          <p:cNvSpPr txBox="1"/>
          <p:nvPr/>
        </p:nvSpPr>
        <p:spPr>
          <a:xfrm>
            <a:off x="228600" y="6019800"/>
            <a:ext cx="8686800" cy="923330"/>
          </a:xfrm>
          <a:prstGeom prst="rect">
            <a:avLst/>
          </a:prstGeom>
          <a:noFill/>
        </p:spPr>
        <p:txBody>
          <a:bodyPr wrap="square" rtlCol="0">
            <a:spAutoFit/>
          </a:bodyPr>
          <a:lstStyle/>
          <a:p>
            <a:r>
              <a:rPr lang="en-US" dirty="0" smtClean="0"/>
              <a:t>“Not Started” will show under Data Entry Hours until field experience data has been entered for that course; “In Progress” will show once field experience is entered for that course.</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88392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9965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38953</TotalTime>
  <Words>1641</Words>
  <Application>Microsoft Office PowerPoint</Application>
  <PresentationFormat>On-screen Show (4:3)</PresentationFormat>
  <Paragraphs>192</Paragraphs>
  <Slides>49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Calibri</vt:lpstr>
      <vt:lpstr>Office Theme</vt:lpstr>
      <vt:lpstr>KFETS Kentucky Field Experience Tracking System</vt:lpstr>
      <vt:lpstr>Log in to EPSB</vt:lpstr>
      <vt:lpstr>If you have an EPSB account, enter your username and password under “Existing User? Log in Here” If you do not have an EPSB account, click “Create New Account” under “New User? Create Account Here” If you have an account but forgot your log in information, click “Reset Account” under “Forgot Log in Info? Reset Here”</vt:lpstr>
      <vt:lpstr>KFETS link</vt:lpstr>
      <vt:lpstr>KFETS</vt:lpstr>
      <vt:lpstr>Choose Course(s)</vt:lpstr>
      <vt:lpstr>Choose Course(s)</vt:lpstr>
      <vt:lpstr>Add Candidate Activity</vt:lpstr>
      <vt:lpstr>Add Candidate Activity</vt:lpstr>
      <vt:lpstr>Disclaimer</vt:lpstr>
      <vt:lpstr>Categories</vt:lpstr>
      <vt:lpstr>Category Information</vt:lpstr>
      <vt:lpstr>B. Observations in schools and related agencies </vt:lpstr>
      <vt:lpstr>B. Observations in schools </vt:lpstr>
      <vt:lpstr>B. Observations in schools</vt:lpstr>
      <vt:lpstr>B. Observations in schools</vt:lpstr>
      <vt:lpstr>B. Observations in related agencies</vt:lpstr>
      <vt:lpstr>B. Observations in related agencies</vt:lpstr>
      <vt:lpstr>C. Student tutoring</vt:lpstr>
      <vt:lpstr>C. Student tutoring</vt:lpstr>
      <vt:lpstr>C. Student tutoring</vt:lpstr>
      <vt:lpstr>C. Student tutoring</vt:lpstr>
      <vt:lpstr>D. Interaction with families of students</vt:lpstr>
      <vt:lpstr>D. Interaction with families of students </vt:lpstr>
      <vt:lpstr>D. Interaction with families of students</vt:lpstr>
      <vt:lpstr>D. Interaction with families of students</vt:lpstr>
      <vt:lpstr>E. Attendance at a school board and school-based council meetings</vt:lpstr>
      <vt:lpstr>E. Attendance at a school board of school-based council meeting</vt:lpstr>
      <vt:lpstr>E. Attendance at a school board and school-based council meetings</vt:lpstr>
      <vt:lpstr>F. Participation in a school-based professional learning community</vt:lpstr>
      <vt:lpstr>F. Participation in a school-based professional learning community</vt:lpstr>
      <vt:lpstr>F. Participation in a school-based professional learning community</vt:lpstr>
      <vt:lpstr>G. Opportunities to assist teachers or other school professionals</vt:lpstr>
      <vt:lpstr>G. Opportunities to assist teachers or other school professionals</vt:lpstr>
      <vt:lpstr>G. Opportunities to assist teachers or other school professionals</vt:lpstr>
      <vt:lpstr>G. Opportunities to assist teachers or other school professionals</vt:lpstr>
      <vt:lpstr>Other</vt:lpstr>
      <vt:lpstr>H. Other</vt:lpstr>
      <vt:lpstr>H. Other</vt:lpstr>
      <vt:lpstr>Add Candidate Activity</vt:lpstr>
      <vt:lpstr>Add Candidate Activity</vt:lpstr>
      <vt:lpstr>Add Candidate Activity</vt:lpstr>
      <vt:lpstr>Course Status</vt:lpstr>
      <vt:lpstr>Course Status </vt:lpstr>
      <vt:lpstr>Detailed Summary</vt:lpstr>
      <vt:lpstr>Detailed Summary</vt:lpstr>
      <vt:lpstr>Detailed Summary</vt:lpstr>
      <vt:lpstr>Detailed Summary</vt:lpstr>
      <vt:lpstr>Exporting Data</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KFETS</dc:title>
  <dc:creator>Graves, Lauren B (EPSB)</dc:creator>
  <cp:lastModifiedBy>Harrod, Brandon T (EPSB)</cp:lastModifiedBy>
  <cp:revision>158</cp:revision>
  <dcterms:created xsi:type="dcterms:W3CDTF">2014-01-15T14:57:56Z</dcterms:created>
  <dcterms:modified xsi:type="dcterms:W3CDTF">2018-05-21T18:55:04Z</dcterms:modified>
</cp:coreProperties>
</file>