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F48B-2EA3-4399-A78F-C9BC9017385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A6C5-49DB-4D5C-903F-9F520CF9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2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1143000"/>
            <a:ext cx="6480048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Val-Ed 360°</a:t>
            </a:r>
          </a:p>
          <a:p>
            <a:r>
              <a:rPr lang="en-US" dirty="0" smtClean="0"/>
              <a:t>Review &amp; Alignment</a:t>
            </a:r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81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Results-Key Processes</a:t>
            </a:r>
            <a:endParaRPr lang="en-US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39813"/>
            <a:ext cx="6646863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6681788" y="2403475"/>
            <a:ext cx="2276475" cy="1779588"/>
          </a:xfrm>
          <a:prstGeom prst="wedgeRectCallout">
            <a:avLst>
              <a:gd name="adj1" fmla="val -57708"/>
              <a:gd name="adj2" fmla="val -8151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point effectiveness rating 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= ineffective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= minimally 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= satisfactorily 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= highly 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= outstandingly effective</a:t>
            </a:r>
          </a:p>
        </p:txBody>
      </p:sp>
    </p:spTree>
    <p:extLst>
      <p:ext uri="{BB962C8B-B14F-4D97-AF65-F5344CB8AC3E}">
        <p14:creationId xmlns:p14="http://schemas.microsoft.com/office/powerpoint/2010/main" val="24665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Results-Key Processes</a:t>
            </a:r>
            <a:endParaRPr lang="en-US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73" y="1301750"/>
            <a:ext cx="68580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&amp; PPGES Standards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66277"/>
          <a:ext cx="8229599" cy="439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42314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mbria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Planning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Implementing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Supporting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Advocating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Communicating 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Monitoring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  <a:tr h="590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standards for student learning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Student Growth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  <a:tr h="590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Rigorous Curriculum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Student Growth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  <a:tr h="928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Quality Instruction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Instructional Leadership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Relations Management/ Organizational Management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Relations Management/ Organizational Management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Student Growth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  <a:tr h="759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Culture of Learning &amp; Professional Behavior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Climate/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Professionalism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Climate/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Professionalism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Climate/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Professionalism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Climate/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Professionalism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  <a:tr h="590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Connections to External Communities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  <a:tr h="5908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Performance Accountability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Relations Management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Relations Management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Relations Management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Relations Management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 &amp; Community Relations</a:t>
                      </a:r>
                      <a:endParaRPr lang="en-US" sz="11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Student Growth</a:t>
                      </a:r>
                      <a:endParaRPr lang="en-US" sz="11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&amp; ISLLC Standards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9022"/>
            <a:ext cx="6324600" cy="55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Webpage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19200"/>
            <a:ext cx="76581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257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www.valed.com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Val-Ed 360°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9" y="127938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VAL-ED is a paper and on-line assessment which utilizes a multi-rater, evidence-based approach to measure the effectiveness of school leadership behaviors known to influence teacher performance and student </a:t>
            </a:r>
            <a:r>
              <a:rPr lang="en-US" dirty="0" smtClean="0"/>
              <a:t>learning.</a:t>
            </a:r>
          </a:p>
          <a:p>
            <a:r>
              <a:rPr lang="en-US" dirty="0" smtClean="0"/>
              <a:t>The </a:t>
            </a:r>
            <a:r>
              <a:rPr lang="en-US" dirty="0"/>
              <a:t>VAL-ED measures core components and key </a:t>
            </a:r>
            <a:r>
              <a:rPr lang="en-US" dirty="0" smtClean="0"/>
              <a:t>processes.</a:t>
            </a:r>
          </a:p>
          <a:p>
            <a:r>
              <a:rPr lang="en-US" dirty="0" smtClean="0"/>
              <a:t>Core </a:t>
            </a:r>
            <a:r>
              <a:rPr lang="en-US" dirty="0"/>
              <a:t>components refer to characteristics of schools that support the learning of students and enhance the ability of teachers to </a:t>
            </a:r>
            <a:r>
              <a:rPr lang="en-US" dirty="0" smtClean="0"/>
              <a:t>teach.</a:t>
            </a:r>
          </a:p>
          <a:p>
            <a:r>
              <a:rPr lang="en-US" dirty="0" smtClean="0"/>
              <a:t>Key </a:t>
            </a:r>
            <a:r>
              <a:rPr lang="en-US" dirty="0"/>
              <a:t>processes refer to how leaders create those core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46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Val-Ed 360° Components/Processes</a:t>
            </a:r>
            <a:endParaRPr lang="en-US" dirty="0"/>
          </a:p>
        </p:txBody>
      </p:sp>
      <p:graphicFrame>
        <p:nvGraphicFramePr>
          <p:cNvPr id="8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521752"/>
              </p:ext>
            </p:extLst>
          </p:nvPr>
        </p:nvGraphicFramePr>
        <p:xfrm>
          <a:off x="420263" y="1231167"/>
          <a:ext cx="8292663" cy="517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204"/>
                <a:gridCol w="510088"/>
                <a:gridCol w="493087"/>
                <a:gridCol w="493086"/>
                <a:gridCol w="476083"/>
                <a:gridCol w="484585"/>
                <a:gridCol w="390530"/>
              </a:tblGrid>
              <a:tr h="376105">
                <a:tc rowSpan="2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      Key Processes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8772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Planning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Implementing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Supporting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Advocating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Communicating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Monitoring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1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Core Components</a:t>
                      </a:r>
                    </a:p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1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High Standards for Student Learning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Rigorous Curriculum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Quality Instruction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Culture of Learning and Professional Behavior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Connections to External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Communities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0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Performance Accountability</a:t>
                      </a:r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575" y="1481163"/>
            <a:ext cx="5143810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VAL-ED assesses the intersection of what principals must accomplish to improve academic and social learning for all students (the core components), and how they create those core components (the key processes). </a:t>
            </a:r>
          </a:p>
        </p:txBody>
      </p:sp>
    </p:spTree>
    <p:extLst>
      <p:ext uri="{BB962C8B-B14F-4D97-AF65-F5344CB8AC3E}">
        <p14:creationId xmlns:p14="http://schemas.microsoft.com/office/powerpoint/2010/main" val="7220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Val-Ed 360° </a:t>
            </a:r>
            <a:endParaRPr lang="en-US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425883" y="1482839"/>
            <a:ext cx="3703637" cy="4062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/>
              <a:t>Teachers	33.333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400" dirty="0" smtClean="0"/>
              <a:t>Principal</a:t>
            </a:r>
            <a:r>
              <a:rPr lang="en-US" sz="2400" dirty="0"/>
              <a:t>	</a:t>
            </a:r>
            <a:r>
              <a:rPr lang="en-US" sz="2400" dirty="0" smtClean="0"/>
              <a:t>33.333</a:t>
            </a:r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400" dirty="0" smtClean="0"/>
              <a:t>Supervisor(s)     33.333</a:t>
            </a:r>
          </a:p>
          <a:p>
            <a:pPr>
              <a:defRPr/>
            </a:pPr>
            <a:endParaRPr lang="en-US" sz="1800" dirty="0" smtClean="0"/>
          </a:p>
          <a:p>
            <a:pPr algn="ctr">
              <a:defRPr/>
            </a:pPr>
            <a:r>
              <a:rPr lang="en-US" sz="3600" dirty="0" smtClean="0">
                <a:latin typeface="Arial Black" pitchFamily="34" charset="0"/>
              </a:rPr>
              <a:t>RESULTS</a:t>
            </a:r>
          </a:p>
          <a:p>
            <a:pPr marL="0" indent="0" algn="ctr"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Norm and standards-referenced profiles with suggested clusters of behaviors for improvement</a:t>
            </a:r>
          </a:p>
          <a:p>
            <a:pPr algn="ctr">
              <a:defRPr/>
            </a:pPr>
            <a:endParaRPr lang="en-US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7013" y="1714500"/>
            <a:ext cx="4876800" cy="4732338"/>
          </a:xfrm>
        </p:spPr>
      </p:pic>
    </p:spTree>
    <p:extLst>
      <p:ext uri="{BB962C8B-B14F-4D97-AF65-F5344CB8AC3E}">
        <p14:creationId xmlns:p14="http://schemas.microsoft.com/office/powerpoint/2010/main" val="1308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Val-Ed 360° Report</a:t>
            </a:r>
            <a:endParaRPr lang="en-US" dirty="0"/>
          </a:p>
        </p:txBody>
      </p:sp>
      <p:pic>
        <p:nvPicPr>
          <p:cNvPr id="9" name="Char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7689"/>
            <a:ext cx="7934068" cy="54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Sources of Evidence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64250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Score</a:t>
            </a: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90613" y="1676400"/>
            <a:ext cx="7204075" cy="3916363"/>
            <a:chOff x="701675" y="1676400"/>
            <a:chExt cx="7204075" cy="391636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850" y="1676400"/>
              <a:ext cx="561975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701675" y="3209925"/>
              <a:ext cx="3284538" cy="2382838"/>
              <a:chOff x="702337" y="3210128"/>
              <a:chExt cx="3284058" cy="2383276"/>
            </a:xfrm>
          </p:grpSpPr>
          <p:grpSp>
            <p:nvGrpSpPr>
              <p:cNvPr id="13" name="Group 10"/>
              <p:cNvGrpSpPr>
                <a:grpSpLocks/>
              </p:cNvGrpSpPr>
              <p:nvPr/>
            </p:nvGrpSpPr>
            <p:grpSpPr bwMode="auto">
              <a:xfrm>
                <a:off x="702337" y="3210128"/>
                <a:ext cx="3284058" cy="1209472"/>
                <a:chOff x="702337" y="3210128"/>
                <a:chExt cx="3284058" cy="1209472"/>
              </a:xfrm>
            </p:grpSpPr>
            <p:sp>
              <p:nvSpPr>
                <p:cNvPr id="17" name="Rectangular Callout 6"/>
                <p:cNvSpPr>
                  <a:spLocks noChangeArrowheads="1"/>
                </p:cNvSpPr>
                <p:nvPr/>
              </p:nvSpPr>
              <p:spPr bwMode="auto">
                <a:xfrm>
                  <a:off x="739302" y="3210128"/>
                  <a:ext cx="3210128" cy="1209472"/>
                </a:xfrm>
                <a:prstGeom prst="wedgeRectCallout">
                  <a:avLst>
                    <a:gd name="adj1" fmla="val -13157"/>
                    <a:gd name="adj2" fmla="val -111528"/>
                  </a:avLst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v"/>
                    <a:defRPr sz="2800" b="1">
                      <a:solidFill>
                        <a:schemeClr val="accent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9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02337" y="3399076"/>
                  <a:ext cx="3284057" cy="83200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solidFill>
                        <a:schemeClr val="accent1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The principal’s Mean Overall Effectiveness Score based on the average across all 3 respondent groups was 3.79 and translates to the Proficient Performance Level.</a:t>
                  </a:r>
                </a:p>
              </p:txBody>
            </p:sp>
          </p:grpSp>
          <p:grpSp>
            <p:nvGrpSpPr>
              <p:cNvPr id="14" name="Group 15"/>
              <p:cNvGrpSpPr>
                <a:grpSpLocks/>
              </p:cNvGrpSpPr>
              <p:nvPr/>
            </p:nvGrpSpPr>
            <p:grpSpPr bwMode="auto">
              <a:xfrm>
                <a:off x="1213485" y="4640094"/>
                <a:ext cx="2278745" cy="953310"/>
                <a:chOff x="1213485" y="4640094"/>
                <a:chExt cx="2278745" cy="953310"/>
              </a:xfrm>
            </p:grpSpPr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auto">
                <a:xfrm>
                  <a:off x="1213485" y="4640094"/>
                  <a:ext cx="2278745" cy="95331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v"/>
                    <a:defRPr sz="2800" b="1">
                      <a:solidFill>
                        <a:schemeClr val="accent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9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400735" y="4824913"/>
                  <a:ext cx="1858690" cy="6462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schemeClr val="accent1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COMPARISON BY VAL-ED PROFICIENCY STANDARDS</a:t>
                  </a:r>
                </a:p>
              </p:txBody>
            </p:sp>
          </p:grp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4695825" y="3200400"/>
              <a:ext cx="3209925" cy="2363788"/>
              <a:chOff x="4695217" y="3200400"/>
              <a:chExt cx="3210128" cy="2363820"/>
            </a:xfrm>
          </p:grpSpPr>
          <p:sp>
            <p:nvSpPr>
              <p:cNvPr id="9" name="Rectangular Callout 8"/>
              <p:cNvSpPr/>
              <p:nvPr/>
            </p:nvSpPr>
            <p:spPr bwMode="auto">
              <a:xfrm>
                <a:off x="4695217" y="3200400"/>
                <a:ext cx="3210128" cy="1209691"/>
              </a:xfrm>
              <a:prstGeom prst="wedgeRectCallout">
                <a:avLst>
                  <a:gd name="adj1" fmla="val -13156"/>
                  <a:gd name="adj2" fmla="val -111530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 dirty="0">
                  <a:solidFill>
                    <a:schemeClr val="accent1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chemeClr val="accent1">
                        <a:lumMod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The 3.79 Mean Overall Effectiveness Score translates to a national percentile rank just above 70..</a:t>
                </a:r>
              </a:p>
            </p:txBody>
          </p: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5190092" y="4610910"/>
                <a:ext cx="2278745" cy="953310"/>
                <a:chOff x="1213485" y="4640094"/>
                <a:chExt cx="2278745" cy="953310"/>
              </a:xfrm>
            </p:grpSpPr>
            <p:sp>
              <p:nvSpPr>
                <p:cNvPr id="11" name="Oval 20"/>
                <p:cNvSpPr>
                  <a:spLocks noChangeArrowheads="1"/>
                </p:cNvSpPr>
                <p:nvPr/>
              </p:nvSpPr>
              <p:spPr bwMode="auto">
                <a:xfrm>
                  <a:off x="1213485" y="4640094"/>
                  <a:ext cx="2278745" cy="953310"/>
                </a:xfrm>
                <a:prstGeom prst="ellipse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v"/>
                    <a:defRPr sz="2800" b="1">
                      <a:solidFill>
                        <a:schemeClr val="accent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900" b="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401278" y="4931407"/>
                  <a:ext cx="1857492" cy="46196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solidFill>
                        <a:schemeClr val="accent1">
                          <a:lumMod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COMPARISON BY NATIONAL NORMS</a:t>
                  </a:r>
                </a:p>
              </p:txBody>
            </p:sp>
          </p:grpSp>
        </p:grp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5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Score</a:t>
            </a:r>
            <a:endParaRPr lang="en-US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828800"/>
            <a:ext cx="7991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Val-Ed 360° Results-Components</a:t>
            </a:r>
            <a:endParaRPr lang="en-US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69001" y="5029200"/>
            <a:ext cx="8543925" cy="1593850"/>
            <a:chOff x="304800" y="5357108"/>
            <a:chExt cx="8544679" cy="1595254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62637"/>
              <a:ext cx="2149475" cy="876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323" y="5357108"/>
              <a:ext cx="1392156" cy="159525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069975"/>
            <a:ext cx="6632575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6584950" y="2540000"/>
            <a:ext cx="2274888" cy="1778000"/>
          </a:xfrm>
          <a:prstGeom prst="wedgeRectCallout">
            <a:avLst>
              <a:gd name="adj1" fmla="val -57708"/>
              <a:gd name="adj2" fmla="val -8151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point effectiveness rating 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 = ineffective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= minimally 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= satisfactorily 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 = highly effective</a:t>
            </a:r>
          </a:p>
          <a:p>
            <a:pPr>
              <a:defRPr/>
            </a:pP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5 = outstandingly effective</a:t>
            </a:r>
          </a:p>
        </p:txBody>
      </p:sp>
    </p:spTree>
    <p:extLst>
      <p:ext uri="{BB962C8B-B14F-4D97-AF65-F5344CB8AC3E}">
        <p14:creationId xmlns:p14="http://schemas.microsoft.com/office/powerpoint/2010/main" val="35651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01760A17783ED949B4F1E51CF329CAB3" ma:contentTypeVersion="17" ma:contentTypeDescription="" ma:contentTypeScope="" ma:versionID="c28c638750532a142993f9455d28a780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d16729ee304641c63c617e3b2ecf363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udience1" ma:index="3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4" ma:displayName="Publication Date" ma:default="[today]" ma:format="DateOnly" ma:internalName="Publication_x0020_Date" ma:readOnly="false">
      <xsd:simpleType>
        <xsd:restriction base="dms:DateTime"/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2014-05-27T04:00:00+00:00</Publication_x0020_Date>
    <Audience1 xmlns="3a62de7d-ba57-4f43-9dae-9623ba637be0"/>
    <_dlc_DocId xmlns="3a62de7d-ba57-4f43-9dae-9623ba637be0">KYED-472-173</_dlc_DocId>
    <_dlc_DocIdUrl xmlns="3a62de7d-ba57-4f43-9dae-9623ba637be0">
      <Url>http://education.ky.gov/teachers/PGES/prinpges/_layouts/DocIdRedir.aspx?ID=KYED-472-173</Url>
      <Description>KYED-472-173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159461-F61F-4AA6-AD10-31CF90707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62de7d-ba57-4f43-9dae-9623ba637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89B0BF-4499-4A2F-8BB2-C18AE36FFB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51CE2D-4E9D-4DC6-A04C-1B459322373C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3a62de7d-ba57-4f43-9dae-9623ba637be0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58C63A31-FC86-4A15-901F-3D0A4FCB5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448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Val-Ed 360° Review</vt:lpstr>
      <vt:lpstr>Val-Ed 360° Components/Processes</vt:lpstr>
      <vt:lpstr>Val-Ed 360° </vt:lpstr>
      <vt:lpstr>Val-Ed 360° Report</vt:lpstr>
      <vt:lpstr>Val-Ed 360° Sources of Evidence</vt:lpstr>
      <vt:lpstr>Val-Ed 360° Score</vt:lpstr>
      <vt:lpstr>Val-Ed 360° Score</vt:lpstr>
      <vt:lpstr>Val-Ed 360° Results-Components</vt:lpstr>
      <vt:lpstr>Val-Ed 360° Results-Key Processes</vt:lpstr>
      <vt:lpstr>Val-Ed 360° Results-Key Processes</vt:lpstr>
      <vt:lpstr>Val-Ed 360° &amp; PPGES Standards</vt:lpstr>
      <vt:lpstr>Val-Ed 360° &amp; ISLLC Standards</vt:lpstr>
      <vt:lpstr>Val-Ed 360° Webpage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kstull</dc:creator>
  <cp:lastModifiedBy>Eve.Proffitt</cp:lastModifiedBy>
  <cp:revision>41</cp:revision>
  <dcterms:created xsi:type="dcterms:W3CDTF">2013-10-13T09:59:55Z</dcterms:created>
  <dcterms:modified xsi:type="dcterms:W3CDTF">2016-09-09T15:11:04Z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0x0101001BEB557DBE01834EAB47A683706DCD5B0001760A17783ED949B4F1E51CF329CAB3</vt:lpwstr>
  </property>
  <property fmtid="{D5CDD505-2E9C-101B-9397-08002B2CF9AE}" pid="3" name="_dlc_DocIdItemGuid">
    <vt:lpwstr>4b7967dd-5071-487f-a1a3-47e22ca8d69e</vt:lpwstr>
  </property>
</Properties>
</file>